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5" r:id="rId2"/>
  </p:sldMasterIdLst>
  <p:notesMasterIdLst>
    <p:notesMasterId r:id="rId38"/>
  </p:notesMasterIdLst>
  <p:handoutMasterIdLst>
    <p:handoutMasterId r:id="rId39"/>
  </p:handoutMasterIdLst>
  <p:sldIdLst>
    <p:sldId id="256" r:id="rId3"/>
    <p:sldId id="277" r:id="rId4"/>
    <p:sldId id="354" r:id="rId5"/>
    <p:sldId id="355" r:id="rId6"/>
    <p:sldId id="310" r:id="rId7"/>
    <p:sldId id="336" r:id="rId8"/>
    <p:sldId id="332" r:id="rId9"/>
    <p:sldId id="335" r:id="rId10"/>
    <p:sldId id="311" r:id="rId11"/>
    <p:sldId id="333" r:id="rId12"/>
    <p:sldId id="334" r:id="rId13"/>
    <p:sldId id="289" r:id="rId14"/>
    <p:sldId id="331" r:id="rId15"/>
    <p:sldId id="312" r:id="rId16"/>
    <p:sldId id="313" r:id="rId17"/>
    <p:sldId id="314" r:id="rId18"/>
    <p:sldId id="316" r:id="rId19"/>
    <p:sldId id="317" r:id="rId20"/>
    <p:sldId id="318" r:id="rId21"/>
    <p:sldId id="322" r:id="rId22"/>
    <p:sldId id="323" r:id="rId23"/>
    <p:sldId id="337" r:id="rId24"/>
    <p:sldId id="339" r:id="rId25"/>
    <p:sldId id="343" r:id="rId26"/>
    <p:sldId id="338" r:id="rId27"/>
    <p:sldId id="340" r:id="rId28"/>
    <p:sldId id="341" r:id="rId29"/>
    <p:sldId id="344" r:id="rId30"/>
    <p:sldId id="346" r:id="rId31"/>
    <p:sldId id="347" r:id="rId32"/>
    <p:sldId id="353" r:id="rId33"/>
    <p:sldId id="352" r:id="rId34"/>
    <p:sldId id="342" r:id="rId35"/>
    <p:sldId id="350" r:id="rId36"/>
    <p:sldId id="283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>
        <p:scale>
          <a:sx n="77" d="100"/>
          <a:sy n="77" d="100"/>
        </p:scale>
        <p:origin x="-69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84"/>
    </p:cViewPr>
  </p:sorterViewPr>
  <p:notesViewPr>
    <p:cSldViewPr>
      <p:cViewPr varScale="1">
        <p:scale>
          <a:sx n="56" d="100"/>
          <a:sy n="56" d="100"/>
        </p:scale>
        <p:origin x="-118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2AA2878F-62F5-4DEE-A878-B0CAD8CD1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74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572286B4-C028-42FC-BA6F-324CFE212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81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C0834-66A0-470D-9CEF-840C6398A77D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84A19-A0A9-4154-A5C8-259F9469E748}" type="slidenum">
              <a:rPr lang="en-US"/>
              <a:pPr/>
              <a:t>14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9997A-FC08-4923-9F67-EBFFC6346ED2}" type="slidenum">
              <a:rPr lang="en-US"/>
              <a:pPr/>
              <a:t>15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1A9DA-F3D6-4976-AE4A-A4D710BA1AAD}" type="slidenum">
              <a:rPr lang="en-US"/>
              <a:pPr/>
              <a:t>16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A3524-0E44-4B7A-B846-10C1824C3EB6}" type="slidenum">
              <a:rPr lang="en-US"/>
              <a:pPr/>
              <a:t>17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BD4DB-70F3-48D5-902F-B03EF6674619}" type="slidenum">
              <a:rPr lang="en-US"/>
              <a:pPr/>
              <a:t>18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01B3B-F699-461B-8554-396F7B7CCEFE}" type="slidenum">
              <a:rPr lang="en-US"/>
              <a:pPr/>
              <a:t>19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06C0B-4D69-4981-8F7E-7FE3A1F6EA0A}" type="slidenum">
              <a:rPr lang="en-US"/>
              <a:pPr/>
              <a:t>20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33729-1DB0-4439-A6F6-C4402B91FC6D}" type="slidenum">
              <a:rPr lang="en-US"/>
              <a:pPr/>
              <a:t>21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E23C4-1CBE-4368-9E38-9BE6972304E0}" type="slidenum">
              <a:rPr lang="en-US"/>
              <a:pPr/>
              <a:t>22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1A88D-D943-4B3B-9C49-973E1FFF16D0}" type="slidenum">
              <a:rPr lang="en-US"/>
              <a:pPr/>
              <a:t>23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B7E45-1CF6-4EB2-81F7-22480AC67E8B}" type="slidenum">
              <a:rPr lang="en-US"/>
              <a:pPr/>
              <a:t>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C88C4-7008-4B9A-8C27-E77115EC3CC9}" type="slidenum">
              <a:rPr lang="en-US"/>
              <a:pPr/>
              <a:t>24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E9721-D81D-48E5-81AE-35C75E8717B5}" type="slidenum">
              <a:rPr lang="en-US"/>
              <a:pPr/>
              <a:t>25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F5A0A-D861-4B92-87F9-C185953D1912}" type="slidenum">
              <a:rPr lang="en-US"/>
              <a:pPr/>
              <a:t>26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3107D-D6DF-4203-88AF-325A4D6B08A1}" type="slidenum">
              <a:rPr lang="en-US"/>
              <a:pPr/>
              <a:t>27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85BA0-492F-4D5F-8A3E-568CFA3C877C}" type="slidenum">
              <a:rPr lang="en-US"/>
              <a:pPr/>
              <a:t>28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7A0FD-8E91-4F55-8C52-3EF796AD53D1}" type="slidenum">
              <a:rPr lang="en-US"/>
              <a:pPr/>
              <a:t>29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DE44F-EB26-4762-9128-3E80E04F4CCF}" type="slidenum">
              <a:rPr lang="en-US"/>
              <a:pPr/>
              <a:t>30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286B4-C028-42FC-BA6F-324CFE21206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29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10151-6D7D-48D2-8849-2BC2C3B21891}" type="slidenum">
              <a:rPr lang="en-US"/>
              <a:pPr/>
              <a:t>33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67A35-968F-4C6B-8A83-85BE75742B3E}" type="slidenum">
              <a:rPr lang="en-US"/>
              <a:pPr/>
              <a:t>35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2B706-94E1-48E6-B351-5FCDECD2E9E0}" type="slidenum">
              <a:rPr lang="en-US"/>
              <a:pPr/>
              <a:t>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F8CA7-22C5-4D20-84B8-B7D378BC88C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7BD89-3E71-43FC-B605-8A882D2E5672}" type="slidenum">
              <a:rPr lang="en-US"/>
              <a:pPr/>
              <a:t>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AC009-ECB8-4957-871F-BE3A93A0C687}" type="slidenum">
              <a:rPr lang="en-US"/>
              <a:pPr/>
              <a:t>10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1745F-BBAD-443E-84F8-3C11D7852985}" type="slidenum">
              <a:rPr lang="en-US"/>
              <a:pPr/>
              <a:t>11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50993-327C-499C-82DD-984DD789D1AD}" type="slidenum">
              <a:rPr lang="en-US"/>
              <a:pPr/>
              <a:t>12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286B4-C028-42FC-BA6F-324CFE21206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AE9-46F8-471C-BE82-961C4294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6402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AE9-46F8-471C-BE82-961C4294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7867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AE9-46F8-471C-BE82-961C4294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3364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AE9-46F8-471C-BE82-961C4294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2126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Guymon - Pleasant Grove High - Spring 2003</a:t>
            </a:r>
          </a:p>
        </p:txBody>
      </p:sp>
    </p:spTree>
  </p:cSld>
  <p:clrMapOvr>
    <a:masterClrMapping/>
  </p:clrMapOvr>
  <p:transition spd="med"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Guymon - Pleasant Grove High - Spring 2003</a:t>
            </a:r>
          </a:p>
        </p:txBody>
      </p:sp>
    </p:spTree>
  </p:cSld>
  <p:clrMapOvr>
    <a:masterClrMapping/>
  </p:clrMapOvr>
  <p:transition spd="med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 txBox="1">
            <a:spLocks noChangeArrowheads="1"/>
          </p:cNvSpPr>
          <p:nvPr userDrawn="1"/>
        </p:nvSpPr>
        <p:spPr>
          <a:xfrm>
            <a:off x="5791200" y="6172200"/>
            <a:ext cx="2895600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Mr. Corry-Timberline Middle School</a:t>
            </a:r>
            <a:endParaRPr lang="en-US" dirty="0"/>
          </a:p>
        </p:txBody>
      </p:sp>
    </p:spTree>
  </p:cSld>
  <p:clrMapOvr>
    <a:masterClrMapping/>
  </p:clrMapOvr>
  <p:transition spd="med"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267200" cy="4530725"/>
          </a:xfrm>
        </p:spPr>
        <p:txBody>
          <a:bodyPr/>
          <a:lstStyle>
            <a:lvl1pPr marL="347663" indent="-347663">
              <a:buFont typeface="Wingdings" pitchFamily="2" charset="2"/>
              <a:buChar char="Ø"/>
              <a:defRPr/>
            </a:lvl1pPr>
            <a:lvl2pPr marL="576263" indent="-347663">
              <a:buFont typeface="Wingdings" pitchFamily="2" charset="2"/>
              <a:buChar char="Ø"/>
              <a:defRPr/>
            </a:lvl2pPr>
            <a:lvl3pPr marL="804863" indent="-338138">
              <a:buFont typeface="Wingdings" pitchFamily="2" charset="2"/>
              <a:buChar char="Ø"/>
              <a:defRPr/>
            </a:lvl3pPr>
            <a:lvl4pPr marL="1033463" indent="-355600">
              <a:buFont typeface="Wingdings" pitchFamily="2" charset="2"/>
              <a:buChar char="Ø"/>
              <a:defRPr/>
            </a:lvl4pPr>
            <a:lvl5pPr marL="1262063" indent="-347663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Ø"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Ø"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Ø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Ø"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Ø"/>
              <a:def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5791200" y="6172200"/>
            <a:ext cx="28956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Mr. Corry-Timberline Middle School</a:t>
            </a:r>
            <a:endParaRPr lang="en-US" dirty="0"/>
          </a:p>
        </p:txBody>
      </p:sp>
    </p:spTree>
  </p:cSld>
  <p:clrMapOvr>
    <a:masterClrMapping/>
  </p:clrMapOvr>
  <p:transition spd="med"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Guymon - Pleasant Grove High - Spring 2003</a:t>
            </a:r>
          </a:p>
        </p:txBody>
      </p:sp>
    </p:spTree>
  </p:cSld>
  <p:clrMapOvr>
    <a:masterClrMapping/>
  </p:clrMapOvr>
  <p:transition spd="med"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Guymon - Pleasant Grove High - Spring 2003</a:t>
            </a:r>
          </a:p>
        </p:txBody>
      </p:sp>
    </p:spTree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AE9-46F8-471C-BE82-961C4294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6968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AE9-46F8-471C-BE82-961C4294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6175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AE9-46F8-471C-BE82-961C4294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9177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AE9-46F8-471C-BE82-961C4294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6186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AE9-46F8-471C-BE82-961C4294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7481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AE9-46F8-471C-BE82-961C4294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6553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DAE9-46F8-471C-BE82-961C4294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3715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DAE9-46F8-471C-BE82-961C4294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8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blind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M. Guymon - Pleasant Grove High - Spring 2003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59DAE9-46F8-471C-BE82-961C4294D8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ransition spd="med">
    <p:blinds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Wingdings" pitchFamily="2" charset="2"/>
        <a:buChar char="Ø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Wingdings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Wingdings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Wingdings" pitchFamily="2" charset="2"/>
        <a:buChar char="Ø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Wingdings" pitchFamily="2" charset="2"/>
        <a:buChar char="Ø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7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1.png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5" Type="http://schemas.microsoft.com/office/2007/relationships/hdphoto" Target="../media/hdphoto12.wdp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4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6.wdp"/><Relationship Id="rId5" Type="http://schemas.openxmlformats.org/officeDocument/2006/relationships/image" Target="../media/image45.png"/><Relationship Id="rId10" Type="http://schemas.microsoft.com/office/2007/relationships/hdphoto" Target="../media/hdphoto18.wdp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57600"/>
            <a:ext cx="6857999" cy="22770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 smtClean="0"/>
              <a:t>Standard 1 - Objective </a:t>
            </a:r>
            <a:r>
              <a:rPr lang="en-US" sz="2800" dirty="0"/>
              <a:t>1: Demonstrate understanding of computer hardware, peripherals and troubleshooting</a:t>
            </a:r>
            <a:endParaRPr lang="en-US" sz="280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8077200" cy="1524000"/>
          </a:xfrm>
        </p:spPr>
        <p:txBody>
          <a:bodyPr/>
          <a:lstStyle/>
          <a:p>
            <a:pPr marL="182880" indent="0" algn="ctr" eaLnBrk="1" hangingPunct="1">
              <a:buNone/>
            </a:pPr>
            <a:r>
              <a:rPr lang="en-US" b="1" dirty="0" smtClean="0">
                <a:latin typeface="Dateline" pitchFamily="2" charset="0"/>
              </a:rPr>
              <a:t>Computer Hardware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latin typeface="Dateline" pitchFamily="2" charset="0"/>
              </a:rPr>
              <a:t>Circuits</a:t>
            </a:r>
          </a:p>
        </p:txBody>
      </p:sp>
      <p:pic>
        <p:nvPicPr>
          <p:cNvPr id="14342" name="Picture 6" descr="j02898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860800"/>
            <a:ext cx="4038600" cy="2692400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219200"/>
            <a:ext cx="4953000" cy="2997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dirty="0"/>
              <a:t>The path from one component of a computer to another.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Data travels through circuits.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Circuits run between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RAM and the microprocessor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RAM and various storage devices</a:t>
            </a:r>
          </a:p>
        </p:txBody>
      </p:sp>
      <p:pic>
        <p:nvPicPr>
          <p:cNvPr id="5" name="Picture 4" descr="Circui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190" y="1981200"/>
            <a:ext cx="336061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8190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Dateline" pitchFamily="2" charset="0"/>
              </a:rPr>
              <a:t>Silicon</a:t>
            </a:r>
            <a:endParaRPr lang="en-US" sz="4400" dirty="0">
              <a:latin typeface="Dateline" pitchFamily="2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/>
              <a:t>Silicon is melted </a:t>
            </a:r>
            <a:r>
              <a:rPr lang="en-US" sz="2600" dirty="0" smtClean="0"/>
              <a:t>sand, and is what </a:t>
            </a:r>
            <a:r>
              <a:rPr lang="en-US" sz="2600" dirty="0"/>
              <a:t>circuits are embedded into to keep them stable.</a:t>
            </a:r>
          </a:p>
        </p:txBody>
      </p:sp>
      <p:pic>
        <p:nvPicPr>
          <p:cNvPr id="8197" name="Picture 5" descr="j03467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05017" y="3091523"/>
            <a:ext cx="1553566" cy="1548079"/>
          </a:xfrm>
        </p:spPr>
      </p:pic>
    </p:spTree>
    <p:extLst>
      <p:ext uri="{BB962C8B-B14F-4D97-AF65-F5344CB8AC3E}">
        <p14:creationId xmlns:p14="http://schemas.microsoft.com/office/powerpoint/2010/main" val="255222035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B Cable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3" b="95199" l="2875" r="971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0200" y="4267200"/>
            <a:ext cx="3180522" cy="2401294"/>
          </a:xfrm>
          <a:prstGeom prst="rect">
            <a:avLst/>
          </a:prstGeom>
        </p:spPr>
      </p:pic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>
                <a:latin typeface="Dateline"/>
              </a:rPr>
              <a:t>Peripheral devices</a:t>
            </a:r>
            <a:endParaRPr lang="en-US" dirty="0" smtClean="0">
              <a:latin typeface="Dateline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029200" cy="4530725"/>
          </a:xfrm>
        </p:spPr>
        <p:txBody>
          <a:bodyPr>
            <a:normAutofit/>
          </a:bodyPr>
          <a:lstStyle/>
          <a:p>
            <a:pPr marL="293688" lvl="1" eaLnBrk="1" hangingPunct="1"/>
            <a:r>
              <a:rPr lang="en-US" sz="3200" dirty="0" smtClean="0"/>
              <a:t>Used to expand the computer’s input, output and storage capabilities.</a:t>
            </a:r>
          </a:p>
          <a:p>
            <a:pPr eaLnBrk="1" hangingPunct="1">
              <a:buFont typeface="Wingdings" pitchFamily="2" charset="2"/>
              <a:buNone/>
            </a:pPr>
            <a:endParaRPr lang="en-US" sz="3200" dirty="0" smtClean="0"/>
          </a:p>
        </p:txBody>
      </p:sp>
      <p:pic>
        <p:nvPicPr>
          <p:cNvPr id="8196" name="Picture 5" descr="MCj039683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38800" y="838200"/>
            <a:ext cx="3962400" cy="3006725"/>
          </a:xfrm>
          <a:noFill/>
        </p:spPr>
      </p:pic>
      <p:pic>
        <p:nvPicPr>
          <p:cNvPr id="5" name="Picture 4" descr="ipod_touch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97" l="0" r="100000">
                        <a14:foregroundMark x1="72696" y1="81884" x2="72696" y2="81884"/>
                        <a14:foregroundMark x1="70307" y1="83575" x2="87372" y2="82609"/>
                        <a14:foregroundMark x1="89420" y1="83575" x2="97952" y2="79710"/>
                        <a14:foregroundMark x1="10580" y1="78261" x2="5119" y2="81643"/>
                        <a14:foregroundMark x1="8532" y1="77295" x2="2730" y2="74879"/>
                        <a14:foregroundMark x1="9556" y1="75845" x2="5119" y2="71981"/>
                        <a14:foregroundMark x1="9215" y1="75845" x2="7850" y2="71981"/>
                        <a14:foregroundMark x1="11263" y1="77536" x2="10580" y2="72464"/>
                        <a14:backgroundMark x1="86689" y1="76812" x2="84300" y2="80435"/>
                        <a14:backgroundMark x1="92491" y1="76812" x2="89078" y2="79710"/>
                        <a14:backgroundMark x1="2389" y1="83333" x2="1024" y2="80193"/>
                        <a14:backgroundMark x1="2048" y1="71498" x2="1024" y2="74879"/>
                        <a14:backgroundMark x1="6485" y1="85749" x2="4096" y2="81643"/>
                      </a14:backgroundRemoval>
                    </a14:imgEffect>
                  </a14:imgLayer>
                </a14:imgProps>
              </a:ext>
            </a:extLst>
          </a:blip>
          <a:srcRect b="10870"/>
          <a:stretch>
            <a:fillRect/>
          </a:stretch>
        </p:blipFill>
        <p:spPr>
          <a:xfrm>
            <a:off x="2966789" y="3544294"/>
            <a:ext cx="2480733" cy="3124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8871" r="89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2" y="3866838"/>
            <a:ext cx="3105150" cy="24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latin typeface="Dateline"/>
              </a:rPr>
              <a:t>Sound Card</a:t>
            </a:r>
            <a:endParaRPr lang="en-US" sz="4400" b="1" dirty="0">
              <a:latin typeface="Datelin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A circuit board that gives the computer the ability to accept audio input, play sound files, and produce audio output through speakers or headphones.</a:t>
            </a:r>
          </a:p>
          <a:p>
            <a:endParaRPr lang="en-US" dirty="0"/>
          </a:p>
        </p:txBody>
      </p:sp>
      <p:pic>
        <p:nvPicPr>
          <p:cNvPr id="4" name="Picture 6" descr="BD1822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52800"/>
            <a:ext cx="4267200" cy="31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latin typeface="Dateline" pitchFamily="2" charset="0"/>
              </a:rPr>
              <a:t>Input</a:t>
            </a:r>
            <a:r>
              <a:rPr lang="en-US" dirty="0" smtClean="0"/>
              <a:t> </a:t>
            </a:r>
            <a:r>
              <a:rPr lang="en-US" sz="4800" b="1" dirty="0" smtClean="0">
                <a:latin typeface="Dateline" pitchFamily="2" charset="0"/>
              </a:rPr>
              <a:t>Devices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1"/>
            <a:ext cx="7772400" cy="2133600"/>
          </a:xfrm>
        </p:spPr>
        <p:txBody>
          <a:bodyPr/>
          <a:lstStyle/>
          <a:p>
            <a:pPr eaLnBrk="1" hangingPunct="1"/>
            <a:r>
              <a:rPr lang="en-US" dirty="0" smtClean="0"/>
              <a:t>Units that gather and transform information into a series of electronic signals for the computer.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4580" name="Picture 4" descr="MCj039688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9864" y="3810000"/>
            <a:ext cx="5337868" cy="2738438"/>
          </a:xfrm>
          <a:noFill/>
          <a:ln>
            <a:solidFill>
              <a:schemeClr val="tx1"/>
            </a:solidFill>
          </a:ln>
        </p:spPr>
      </p:pic>
      <p:pic>
        <p:nvPicPr>
          <p:cNvPr id="5" name="Picture 4" descr="Web Cam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59" l="4569" r="956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084" y="3810000"/>
            <a:ext cx="2537588" cy="2737246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800" b="1" dirty="0" smtClean="0">
                <a:latin typeface="Dateline" pitchFamily="2" charset="0"/>
              </a:rPr>
              <a:t>Keyboard</a:t>
            </a:r>
          </a:p>
        </p:txBody>
      </p:sp>
      <p:pic>
        <p:nvPicPr>
          <p:cNvPr id="25604" name="Picture 5" descr="BS01183_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1175" y="1538288"/>
            <a:ext cx="3349625" cy="3194050"/>
          </a:xfrm>
        </p:spPr>
      </p:pic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724400"/>
            <a:ext cx="7772400" cy="14684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An arrangement of letters, numbers, and special function keys that act as the primary input device to the computer.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800" b="1" dirty="0" smtClean="0">
                <a:latin typeface="Dateline" pitchFamily="2" charset="0"/>
              </a:rPr>
              <a:t>Mouse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An input device that allows the user to manipulate objects on the screen by moving the device along the surface of a desk.</a:t>
            </a:r>
          </a:p>
        </p:txBody>
      </p:sp>
      <p:pic>
        <p:nvPicPr>
          <p:cNvPr id="26628" name="Picture 6" descr="j029759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362200"/>
            <a:ext cx="3965575" cy="3260725"/>
          </a:xfr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800" b="1" dirty="0" smtClean="0">
                <a:latin typeface="Dateline" pitchFamily="2" charset="0"/>
              </a:rPr>
              <a:t>Modem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 device that sends and receives data to and from computers over telephone lines or cables.</a:t>
            </a:r>
          </a:p>
        </p:txBody>
      </p:sp>
      <p:pic>
        <p:nvPicPr>
          <p:cNvPr id="28676" name="Picture 8" descr="MCj039844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91200" y="1779467"/>
            <a:ext cx="2749680" cy="4482787"/>
          </a:xfr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800" b="1" dirty="0" smtClean="0">
                <a:latin typeface="Dateline" pitchFamily="2" charset="0"/>
              </a:rPr>
              <a:t>Output</a:t>
            </a:r>
            <a:r>
              <a:rPr lang="en-US" dirty="0" smtClean="0"/>
              <a:t> </a:t>
            </a:r>
            <a:r>
              <a:rPr lang="en-US" sz="4800" b="1" dirty="0" smtClean="0">
                <a:latin typeface="Dateline" pitchFamily="2" charset="0"/>
              </a:rPr>
              <a:t>Devices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114800" cy="4530725"/>
          </a:xfrm>
        </p:spPr>
        <p:txBody>
          <a:bodyPr>
            <a:normAutofit/>
          </a:bodyPr>
          <a:lstStyle/>
          <a:p>
            <a:pPr marL="512763" indent="-466725" eaLnBrk="1" hangingPunct="1"/>
            <a:r>
              <a:rPr lang="en-US" sz="3200" dirty="0" smtClean="0"/>
              <a:t>Devices that display, print, or transmit the results of processing from the computer’s memory.</a:t>
            </a:r>
          </a:p>
        </p:txBody>
      </p:sp>
      <p:pic>
        <p:nvPicPr>
          <p:cNvPr id="29700" name="Picture 8" descr="MCPE03865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3255963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800" b="1" dirty="0" smtClean="0">
                <a:latin typeface="Dateline" pitchFamily="2" charset="0"/>
              </a:rPr>
              <a:t>Monitor</a:t>
            </a:r>
          </a:p>
        </p:txBody>
      </p:sp>
      <p:pic>
        <p:nvPicPr>
          <p:cNvPr id="30723" name="Picture 7" descr="j0230318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" b="100000" l="2372" r="97628">
                        <a14:foregroundMark x1="44664" y1="69868" x2="45850" y2="94371"/>
                        <a14:foregroundMark x1="15020" y1="75497" x2="87352" y2="74172"/>
                        <a14:foregroundMark x1="84585" y1="92715" x2="26482" y2="96026"/>
                        <a14:foregroundMark x1="77075" y1="92053" x2="65613" y2="88742"/>
                        <a14:foregroundMark x1="37549" y1="94702" x2="13439" y2="91060"/>
                        <a14:foregroundMark x1="27273" y1="97682" x2="83004" y2="94371"/>
                        <a14:foregroundMark x1="9486" y1="5298" x2="14229" y2="6291"/>
                        <a14:foregroundMark x1="3953" y1="2980" x2="3953" y2="44371"/>
                        <a14:foregroundMark x1="4743" y1="2649" x2="93676" y2="629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438400" y="2667000"/>
            <a:ext cx="3917950" cy="3825875"/>
          </a:xfrm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295400"/>
            <a:ext cx="7772400" cy="3636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Display device that forms an image by converting electrical signals from the computer into points of colored light on the screen.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800" b="1" dirty="0" smtClean="0">
                <a:latin typeface="Dateline" pitchFamily="2" charset="0"/>
              </a:rPr>
              <a:t>Computer</a:t>
            </a:r>
            <a:r>
              <a:rPr lang="en-US" dirty="0" smtClean="0"/>
              <a:t> </a:t>
            </a:r>
            <a:r>
              <a:rPr lang="en-US" sz="4800" b="1" dirty="0" smtClean="0">
                <a:latin typeface="Dateline" pitchFamily="2" charset="0"/>
              </a:rPr>
              <a:t>Hardware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1600201"/>
            <a:ext cx="7772400" cy="3581399"/>
          </a:xfrm>
        </p:spPr>
        <p:txBody>
          <a:bodyPr>
            <a:normAutofit/>
          </a:bodyPr>
          <a:lstStyle/>
          <a:p>
            <a:pPr marL="347663" indent="-301625" eaLnBrk="1" hangingPunct="1">
              <a:buFont typeface="Wingdings" pitchFamily="2" charset="2"/>
              <a:buChar char="Ø"/>
            </a:pPr>
            <a:r>
              <a:rPr lang="en-US" sz="2000" dirty="0"/>
              <a:t>All the physical or tangible parts of a computer</a:t>
            </a:r>
          </a:p>
          <a:p>
            <a:pPr marL="347663" indent="-301625" eaLnBrk="1" hangingPunct="1">
              <a:buFont typeface="Wingdings" pitchFamily="2" charset="2"/>
              <a:buChar char="Ø"/>
            </a:pPr>
            <a:r>
              <a:rPr lang="en-US" sz="2000" dirty="0"/>
              <a:t>Includes the </a:t>
            </a:r>
            <a:r>
              <a:rPr lang="en-US" sz="2000" u="sng" dirty="0"/>
              <a:t>electronic and mechanical devices</a:t>
            </a:r>
            <a:r>
              <a:rPr lang="en-US" sz="2000" dirty="0"/>
              <a:t> that process the data; refers to the computer as well as peripheral devices. (</a:t>
            </a:r>
            <a:r>
              <a:rPr lang="en-US" sz="2000" dirty="0">
                <a:solidFill>
                  <a:schemeClr val="hlink"/>
                </a:solidFill>
              </a:rPr>
              <a:t>Can be seen and touched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800" b="1" dirty="0" smtClean="0">
                <a:latin typeface="Dateline" pitchFamily="2" charset="0"/>
              </a:rPr>
              <a:t>Printer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Output device that produces text or graphical images on paper.</a:t>
            </a:r>
          </a:p>
        </p:txBody>
      </p:sp>
      <p:pic>
        <p:nvPicPr>
          <p:cNvPr id="34820" name="Picture 6" descr="j02857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2971800"/>
            <a:ext cx="4189413" cy="3344863"/>
          </a:xfr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1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800" b="1" dirty="0" smtClean="0">
                <a:latin typeface="Dateline" pitchFamily="2" charset="0"/>
              </a:rPr>
              <a:t>Speakers</a:t>
            </a:r>
          </a:p>
        </p:txBody>
      </p:sp>
      <p:pic>
        <p:nvPicPr>
          <p:cNvPr id="35844" name="Picture 8" descr="MCj0398501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71800" y="1600200"/>
            <a:ext cx="3048000" cy="2714625"/>
          </a:xfr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914400" y="4495800"/>
            <a:ext cx="7772400" cy="2189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Output devices that receive signals from the computer’s sound card to play music, narration, or sound effects.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latin typeface="Dateline" pitchFamily="2" charset="0"/>
              </a:rPr>
              <a:t>Storage Devices</a:t>
            </a:r>
          </a:p>
        </p:txBody>
      </p:sp>
      <p:pic>
        <p:nvPicPr>
          <p:cNvPr id="29706" name="Picture 10" descr="j023782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400800" y="1447800"/>
            <a:ext cx="2286000" cy="3085036"/>
          </a:xfrm>
        </p:spPr>
      </p:pic>
      <p:sp>
        <p:nvSpPr>
          <p:cNvPr id="2970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762000" y="1447800"/>
            <a:ext cx="4953000" cy="4800600"/>
          </a:xfrm>
        </p:spPr>
        <p:txBody>
          <a:bodyPr/>
          <a:lstStyle/>
          <a:p>
            <a:pPr marL="457200" indent="-411163"/>
            <a:r>
              <a:rPr lang="en-US" sz="2800" dirty="0"/>
              <a:t>Used to keep data when the power to the computer is turned off. </a:t>
            </a:r>
          </a:p>
          <a:p>
            <a:pPr marL="457200" indent="-411163"/>
            <a:r>
              <a:rPr lang="en-US" sz="2800" dirty="0"/>
              <a:t>Medium/media</a:t>
            </a:r>
          </a:p>
          <a:p>
            <a:pPr marL="685800" lvl="1" indent="-338138"/>
            <a:r>
              <a:rPr lang="en-US" dirty="0"/>
              <a:t>Place or D</a:t>
            </a:r>
            <a:r>
              <a:rPr lang="en-US" dirty="0" smtClean="0"/>
              <a:t>isk </a:t>
            </a:r>
            <a:r>
              <a:rPr lang="en-US" dirty="0"/>
              <a:t>where data is stored</a:t>
            </a:r>
            <a:r>
              <a:rPr lang="en-US" dirty="0" smtClean="0"/>
              <a:t>. (Hard Disk, USB Drive, iPod, Floppy Disk, </a:t>
            </a:r>
            <a:r>
              <a:rPr lang="en-US" dirty="0" err="1" smtClean="0"/>
              <a:t>Ect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8285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latin typeface="Dateline" pitchFamily="2" charset="0"/>
              </a:rPr>
              <a:t>Magnetic Storage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4648200" cy="41148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600" dirty="0"/>
              <a:t>Recording of data onto disks or tape by magnetizing particles of an oxide based surface coating</a:t>
            </a:r>
            <a:r>
              <a:rPr lang="en-US" sz="2600" dirty="0" smtClean="0"/>
              <a:t>.</a:t>
            </a:r>
            <a:endParaRPr lang="en-US" sz="2600" dirty="0"/>
          </a:p>
          <a:p>
            <a:pPr marL="457200" indent="-457200">
              <a:lnSpc>
                <a:spcPct val="90000"/>
              </a:lnSpc>
            </a:pPr>
            <a:r>
              <a:rPr lang="en-US" sz="2600" dirty="0"/>
              <a:t>A fairly permanent type of storage that can be modified.</a:t>
            </a:r>
          </a:p>
          <a:p>
            <a:pPr marL="457200" indent="-457200">
              <a:lnSpc>
                <a:spcPct val="90000"/>
              </a:lnSpc>
            </a:pPr>
            <a:r>
              <a:rPr lang="en-US" sz="2600" dirty="0"/>
              <a:t>Magnets, dust, liquid, etc. can damage your data</a:t>
            </a:r>
          </a:p>
        </p:txBody>
      </p:sp>
      <p:pic>
        <p:nvPicPr>
          <p:cNvPr id="47112" name="Picture 8" descr="EN00179_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69176" y="1600200"/>
            <a:ext cx="2825248" cy="2189163"/>
          </a:xfrm>
        </p:spPr>
      </p:pic>
      <p:pic>
        <p:nvPicPr>
          <p:cNvPr id="47113" name="Picture 9" descr="MCj0233109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806536" y="4038600"/>
            <a:ext cx="2026728" cy="1981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7558908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latin typeface="Dateline" pitchFamily="2" charset="0"/>
              </a:rPr>
              <a:t>Digital Audio Tape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343400" cy="4530725"/>
          </a:xfrm>
        </p:spPr>
        <p:txBody>
          <a:bodyPr/>
          <a:lstStyle/>
          <a:p>
            <a:pPr marL="457200" indent="-457200"/>
            <a:r>
              <a:rPr lang="en-US" sz="2600" dirty="0"/>
              <a:t>Method of storing </a:t>
            </a:r>
            <a:r>
              <a:rPr lang="en-US" sz="2600" dirty="0" smtClean="0"/>
              <a:t>magnetic data on tape.</a:t>
            </a:r>
            <a:endParaRPr lang="en-US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0" b="95475" l="5395" r="977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438650" cy="323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810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43442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latin typeface="Dateline" pitchFamily="2" charset="0"/>
              </a:rPr>
              <a:t>Hard Disk/Drive</a:t>
            </a:r>
          </a:p>
        </p:txBody>
      </p:sp>
      <p:pic>
        <p:nvPicPr>
          <p:cNvPr id="51205" name="Picture 5" descr="j02872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2950" y="1524000"/>
            <a:ext cx="4168775" cy="4518025"/>
          </a:xfrm>
        </p:spPr>
      </p:pic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447800"/>
            <a:ext cx="3810000" cy="4572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2600" dirty="0" smtClean="0"/>
              <a:t>The main storage device for a computer</a:t>
            </a:r>
          </a:p>
          <a:p>
            <a:pPr marL="457200" indent="-457200">
              <a:lnSpc>
                <a:spcPct val="90000"/>
              </a:lnSpc>
            </a:pPr>
            <a:r>
              <a:rPr lang="en-US" sz="2600" dirty="0" smtClean="0"/>
              <a:t>Usually </a:t>
            </a:r>
            <a:r>
              <a:rPr lang="en-US" sz="2600" dirty="0"/>
              <a:t>mounted inside the </a:t>
            </a:r>
            <a:r>
              <a:rPr lang="en-US" sz="2600" dirty="0" smtClean="0"/>
              <a:t>computer’s </a:t>
            </a:r>
            <a:r>
              <a:rPr lang="en-US" sz="2600" dirty="0"/>
              <a:t>system </a:t>
            </a:r>
            <a:r>
              <a:rPr lang="en-US" sz="2600" dirty="0" smtClean="0"/>
              <a:t>unit and connected to the Motherboard.</a:t>
            </a:r>
            <a:endParaRPr lang="en-US" sz="2600" dirty="0"/>
          </a:p>
          <a:p>
            <a:pPr marL="457200" indent="-457200">
              <a:lnSpc>
                <a:spcPct val="90000"/>
              </a:lnSpc>
            </a:pPr>
            <a:r>
              <a:rPr lang="en-US" sz="2600" dirty="0"/>
              <a:t>Can store billions of characters of data.</a:t>
            </a:r>
          </a:p>
          <a:p>
            <a:pPr marL="685800" lvl="1" indent="-457200">
              <a:lnSpc>
                <a:spcPct val="90000"/>
              </a:lnSpc>
            </a:pPr>
            <a:r>
              <a:rPr lang="en-US" sz="2400" dirty="0"/>
              <a:t>Stated in forms of bytes:</a:t>
            </a:r>
          </a:p>
          <a:p>
            <a:pPr marL="914400" lvl="2" indent="-457200">
              <a:lnSpc>
                <a:spcPct val="90000"/>
              </a:lnSpc>
            </a:pPr>
            <a:r>
              <a:rPr lang="en-US" sz="2000" dirty="0" smtClean="0"/>
              <a:t>Megabytes, Gigabytes, Terabytes, Ext.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540384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latin typeface="Dateline" pitchFamily="2" charset="0"/>
              </a:rPr>
              <a:t>Floppy Disk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90600" y="1905000"/>
            <a:ext cx="3346704" cy="3474720"/>
          </a:xfrm>
        </p:spPr>
        <p:txBody>
          <a:bodyPr>
            <a:normAutofit fontScale="92500"/>
          </a:bodyPr>
          <a:lstStyle/>
          <a:p>
            <a:pPr marL="347663" indent="-347663">
              <a:lnSpc>
                <a:spcPct val="90000"/>
              </a:lnSpc>
            </a:pPr>
            <a:r>
              <a:rPr lang="en-US" dirty="0"/>
              <a:t>Round piece of flexible Mylar plastic covered with a thin layer of magnetic oxide and sealed inside a protective covering.</a:t>
            </a:r>
          </a:p>
          <a:p>
            <a:pPr marL="347663" indent="-347663">
              <a:lnSpc>
                <a:spcPct val="90000"/>
              </a:lnSpc>
            </a:pPr>
            <a:r>
              <a:rPr lang="en-US" dirty="0"/>
              <a:t>May be referred to as a “floppy”</a:t>
            </a:r>
          </a:p>
          <a:p>
            <a:pPr marL="347663" indent="-347663">
              <a:lnSpc>
                <a:spcPct val="90000"/>
              </a:lnSpc>
            </a:pPr>
            <a:r>
              <a:rPr lang="en-US" dirty="0"/>
              <a:t>3½ disk capacity is 1.44 MB or 1,440,000 bytes</a:t>
            </a:r>
          </a:p>
          <a:p>
            <a:endParaRPr lang="en-US" dirty="0"/>
          </a:p>
        </p:txBody>
      </p:sp>
      <p:pic>
        <p:nvPicPr>
          <p:cNvPr id="6" name="Picture 7" descr="j0245269[1]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133600"/>
            <a:ext cx="401594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7076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latin typeface="Dateline" pitchFamily="2" charset="0"/>
              </a:rPr>
              <a:t>Zip Disk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4572000" cy="4114800"/>
          </a:xfrm>
        </p:spPr>
        <p:txBody>
          <a:bodyPr/>
          <a:lstStyle/>
          <a:p>
            <a:pPr marL="457200" indent="-457200"/>
            <a:r>
              <a:rPr lang="en-US" sz="2600" dirty="0"/>
              <a:t>Floppy disk technology manufactured by Iomega.</a:t>
            </a:r>
          </a:p>
          <a:p>
            <a:pPr marL="685800" lvl="1" indent="-457200"/>
            <a:r>
              <a:rPr lang="en-US" sz="2400" dirty="0"/>
              <a:t>Available in 100 MB and 250 MB versions</a:t>
            </a:r>
          </a:p>
        </p:txBody>
      </p:sp>
      <p:pic>
        <p:nvPicPr>
          <p:cNvPr id="7" name="Picture 6" descr="Zip Disk.JPG"/>
          <p:cNvPicPr>
            <a:picLocks noChangeAspect="1"/>
          </p:cNvPicPr>
          <p:nvPr/>
        </p:nvPicPr>
        <p:blipFill>
          <a:blip r:embed="rId3" cstate="print"/>
          <a:srcRect l="4971" t="3709" r="5482" b="3561"/>
          <a:stretch>
            <a:fillRect/>
          </a:stretch>
        </p:blipFill>
        <p:spPr>
          <a:xfrm>
            <a:off x="4953000" y="2667000"/>
            <a:ext cx="3733800" cy="3810000"/>
          </a:xfrm>
          <a:prstGeom prst="rect">
            <a:avLst/>
          </a:prstGeom>
        </p:spPr>
      </p:pic>
      <p:pic>
        <p:nvPicPr>
          <p:cNvPr id="8" name="Picture 7" descr="Zip Disk Drive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571" y1="61429" x2="33143" y2="86190"/>
                        <a14:foregroundMark x1="42857" y1="75714" x2="25286" y2="75952"/>
                        <a14:foregroundMark x1="27857" y1="73810" x2="13000" y2="73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4114800"/>
            <a:ext cx="4191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0080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Dateline" pitchFamily="2" charset="0"/>
              </a:rPr>
              <a:t>Optical Storage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495800" cy="41148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Means of recording data as light and dark spots on </a:t>
            </a:r>
            <a:r>
              <a:rPr lang="en-US" sz="2600" dirty="0" smtClean="0"/>
              <a:t>CD, DVD, or Blu-ray Discs.</a:t>
            </a:r>
            <a:endParaRPr lang="en-US" sz="2600" dirty="0"/>
          </a:p>
          <a:p>
            <a:r>
              <a:rPr lang="en-US" sz="2600" dirty="0"/>
              <a:t>Reading is done through a low-power laser light.</a:t>
            </a:r>
          </a:p>
          <a:p>
            <a:pPr lvl="1"/>
            <a:r>
              <a:rPr lang="en-US" sz="2400" dirty="0"/>
              <a:t>Pits</a:t>
            </a:r>
          </a:p>
          <a:p>
            <a:pPr lvl="2"/>
            <a:r>
              <a:rPr lang="en-US" sz="2000" dirty="0"/>
              <a:t>Dark spots</a:t>
            </a:r>
          </a:p>
          <a:p>
            <a:pPr lvl="1"/>
            <a:r>
              <a:rPr lang="en-US" sz="2400" dirty="0"/>
              <a:t>Lands</a:t>
            </a:r>
          </a:p>
          <a:p>
            <a:pPr lvl="2"/>
            <a:r>
              <a:rPr lang="en-US" sz="2000" dirty="0"/>
              <a:t>Lighter, non-spotted surface areas</a:t>
            </a:r>
          </a:p>
        </p:txBody>
      </p:sp>
      <p:pic>
        <p:nvPicPr>
          <p:cNvPr id="48134" name="Picture 6" descr="MCj028685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524000"/>
            <a:ext cx="3719513" cy="34480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610662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Dateline" pitchFamily="2" charset="0"/>
              </a:rPr>
              <a:t>CD Drives</a:t>
            </a:r>
            <a:endParaRPr lang="en-US" sz="4400" dirty="0">
              <a:latin typeface="Dateline" pitchFamily="2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600200"/>
            <a:ext cx="7391400" cy="2362200"/>
          </a:xfrm>
        </p:spPr>
        <p:txBody>
          <a:bodyPr/>
          <a:lstStyle/>
          <a:p>
            <a:r>
              <a:rPr lang="en-US" sz="2200" dirty="0" smtClean="0"/>
              <a:t>Compact Disc Drives</a:t>
            </a:r>
          </a:p>
          <a:p>
            <a:r>
              <a:rPr lang="en-US" sz="2200" dirty="0" smtClean="0"/>
              <a:t>A </a:t>
            </a:r>
            <a:r>
              <a:rPr lang="en-US" sz="2200" dirty="0"/>
              <a:t>storage device that </a:t>
            </a:r>
            <a:r>
              <a:rPr lang="en-US" sz="2200" dirty="0" smtClean="0"/>
              <a:t>can read and write data, </a:t>
            </a:r>
            <a:r>
              <a:rPr lang="en-US" dirty="0" smtClean="0"/>
              <a:t>from and to </a:t>
            </a:r>
            <a:r>
              <a:rPr lang="en-US" sz="2200" dirty="0" smtClean="0"/>
              <a:t>CD’s</a:t>
            </a:r>
            <a:r>
              <a:rPr lang="en-US" sz="2200" dirty="0"/>
              <a:t>.</a:t>
            </a:r>
          </a:p>
          <a:p>
            <a:r>
              <a:rPr lang="en-US" sz="2200" dirty="0"/>
              <a:t>Similar to a CD-ROM, but has the ability to write to CD.</a:t>
            </a:r>
          </a:p>
        </p:txBody>
      </p:sp>
    </p:spTree>
    <p:extLst>
      <p:ext uri="{BB962C8B-B14F-4D97-AF65-F5344CB8AC3E}">
        <p14:creationId xmlns:p14="http://schemas.microsoft.com/office/powerpoint/2010/main" val="353330617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80"/>
            <a:ext cx="9144000" cy="686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461201"/>
      </p:ext>
    </p:extLst>
  </p:cSld>
  <p:clrMapOvr>
    <a:masterClrMapping/>
  </p:clrMapOvr>
  <p:transition spd="med"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Dateline" pitchFamily="2" charset="0"/>
              </a:rPr>
              <a:t>DVD Drives</a:t>
            </a:r>
            <a:endParaRPr lang="en-US" sz="4400" dirty="0">
              <a:latin typeface="Dateline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5" b="98596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2133600"/>
            <a:ext cx="4932947" cy="3124200"/>
          </a:xfrm>
        </p:spPr>
      </p:pic>
      <p:sp>
        <p:nvSpPr>
          <p:cNvPr id="624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600" dirty="0"/>
              <a:t>“Digital Video Disks – Read Only Memory” (</a:t>
            </a:r>
            <a:r>
              <a:rPr lang="en-US" sz="2600" dirty="0" smtClean="0"/>
              <a:t>4.7 </a:t>
            </a:r>
            <a:r>
              <a:rPr lang="en-US" sz="2600" dirty="0"/>
              <a:t>Gb)</a:t>
            </a:r>
          </a:p>
          <a:p>
            <a:pPr marL="457200" indent="-457200">
              <a:lnSpc>
                <a:spcPct val="90000"/>
              </a:lnSpc>
            </a:pPr>
            <a:r>
              <a:rPr lang="en-US" sz="2600" dirty="0"/>
              <a:t>Reads data from CD’s (audio and data) and DVD’s (data or movie)</a:t>
            </a:r>
          </a:p>
          <a:p>
            <a:pPr marL="457200" indent="-457200">
              <a:lnSpc>
                <a:spcPct val="90000"/>
              </a:lnSpc>
            </a:pPr>
            <a:r>
              <a:rPr lang="en-US" sz="2600" dirty="0"/>
              <a:t>Can be used to write data to a disk if DVD-RW.</a:t>
            </a:r>
          </a:p>
        </p:txBody>
      </p:sp>
    </p:spTree>
    <p:extLst>
      <p:ext uri="{BB962C8B-B14F-4D97-AF65-F5344CB8AC3E}">
        <p14:creationId xmlns:p14="http://schemas.microsoft.com/office/powerpoint/2010/main" val="154882526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BD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pPr marL="457200" indent="-457200"/>
            <a:r>
              <a:rPr lang="en-US" dirty="0" smtClean="0"/>
              <a:t>Blu-ray Disc Drives</a:t>
            </a:r>
          </a:p>
          <a:p>
            <a:pPr marL="457200" indent="-457200"/>
            <a:r>
              <a:rPr lang="en-US" dirty="0" smtClean="0"/>
              <a:t>Today you can purchase BD-RE which is Blu-ray Disc Recordable Erasable.</a:t>
            </a:r>
          </a:p>
          <a:p>
            <a:pPr marL="457200" indent="-457200"/>
            <a:r>
              <a:rPr lang="en-US" dirty="0" smtClean="0"/>
              <a:t>Blu-ray drives have all the functions of CD and DVD drives, but can store more data.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743200"/>
            <a:ext cx="4210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8367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Flash Memory and Storage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3810000" cy="4530725"/>
          </a:xfrm>
        </p:spPr>
        <p:txBody>
          <a:bodyPr/>
          <a:lstStyle/>
          <a:p>
            <a:pPr marL="457200" indent="-457200"/>
            <a:r>
              <a:rPr lang="en-US" dirty="0"/>
              <a:t>Flash memory is </a:t>
            </a:r>
            <a:r>
              <a:rPr lang="en-US" dirty="0" smtClean="0"/>
              <a:t>electronic </a:t>
            </a:r>
            <a:r>
              <a:rPr lang="en-US" dirty="0"/>
              <a:t>non-volatile computer storage </a:t>
            </a:r>
            <a:r>
              <a:rPr lang="en-US" dirty="0" smtClean="0"/>
              <a:t>technology. </a:t>
            </a:r>
          </a:p>
          <a:p>
            <a:pPr marL="457200" indent="-457200"/>
            <a:r>
              <a:rPr lang="en-US" dirty="0" smtClean="0"/>
              <a:t>Flash devices can </a:t>
            </a:r>
            <a:r>
              <a:rPr lang="en-US" dirty="0"/>
              <a:t>be electrically erased and reprogrammed</a:t>
            </a:r>
            <a:r>
              <a:rPr lang="en-US" dirty="0" smtClean="0"/>
              <a:t>.</a:t>
            </a:r>
          </a:p>
        </p:txBody>
      </p:sp>
      <p:pic>
        <p:nvPicPr>
          <p:cNvPr id="1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621" y1="9859" x2="48588" y2="9155"/>
                        <a14:foregroundMark x1="43220" y1="11972" x2="19492" y2="12676"/>
                        <a14:foregroundMark x1="54237" y1="13380" x2="69492" y2="12676"/>
                        <a14:foregroundMark x1="69492" y1="7746" x2="54520" y2="7042"/>
                        <a14:foregroundMark x1="54802" y1="8451" x2="55367" y2="11268"/>
                        <a14:foregroundMark x1="66102" y1="87324" x2="90395" y2="92958"/>
                        <a14:foregroundMark x1="40395" y1="92958" x2="56497" y2="87324"/>
                        <a14:foregroundMark x1="22599" y1="69014" x2="14124" y2="69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12901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4199995"/>
            <a:ext cx="2749587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58" y="4419601"/>
            <a:ext cx="2441640" cy="194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69515"/>
            <a:ext cx="2971800" cy="219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14503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latin typeface="Dateline" pitchFamily="2" charset="0"/>
              </a:rPr>
              <a:t>USB, Jump </a:t>
            </a:r>
            <a:r>
              <a:rPr lang="en-US" sz="4400" b="1" dirty="0">
                <a:latin typeface="Dateline" pitchFamily="2" charset="0"/>
              </a:rPr>
              <a:t>or Flash Drives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4419600" cy="4114800"/>
          </a:xfrm>
        </p:spPr>
        <p:txBody>
          <a:bodyPr/>
          <a:lstStyle/>
          <a:p>
            <a:pPr marL="347663" indent="-347663"/>
            <a:r>
              <a:rPr lang="en-US" sz="2600" dirty="0"/>
              <a:t>Replaced </a:t>
            </a:r>
            <a:r>
              <a:rPr lang="en-US" sz="2600" dirty="0" smtClean="0"/>
              <a:t>Zip and Floppy Disks</a:t>
            </a:r>
            <a:endParaRPr lang="en-US" sz="2600" dirty="0"/>
          </a:p>
          <a:p>
            <a:pPr marL="347663" indent="-347663"/>
            <a:r>
              <a:rPr lang="en-US" sz="2600" dirty="0"/>
              <a:t>Because:</a:t>
            </a:r>
          </a:p>
          <a:p>
            <a:pPr marL="685800" lvl="1" indent="-338138"/>
            <a:r>
              <a:rPr lang="en-US" sz="2400" dirty="0"/>
              <a:t>Smaller—size of a key</a:t>
            </a:r>
          </a:p>
          <a:p>
            <a:pPr marL="685800" lvl="1" indent="-338138"/>
            <a:r>
              <a:rPr lang="en-US" sz="2400" dirty="0"/>
              <a:t>Faster-no bulky cables to hook up—inserts into USB port</a:t>
            </a:r>
          </a:p>
          <a:p>
            <a:pPr marL="685800" lvl="1" indent="-338138"/>
            <a:r>
              <a:rPr lang="en-US" sz="2400" dirty="0" smtClean="0"/>
              <a:t>Cheaper—1 GB for </a:t>
            </a:r>
            <a:r>
              <a:rPr lang="en-US" sz="2400" dirty="0"/>
              <a:t>about </a:t>
            </a:r>
            <a:r>
              <a:rPr lang="en-US" sz="2400" dirty="0" smtClean="0"/>
              <a:t>$6</a:t>
            </a:r>
            <a:endParaRPr lang="en-US" sz="2400" dirty="0"/>
          </a:p>
          <a:p>
            <a:pPr lvl="1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7" name="Picture 6" descr="USB Internals.jpg"/>
          <p:cNvPicPr>
            <a:picLocks noChangeAspect="1"/>
          </p:cNvPicPr>
          <p:nvPr/>
        </p:nvPicPr>
        <p:blipFill>
          <a:blip r:embed="rId3" cstate="print"/>
          <a:srcRect l="4878" t="5996" r="4878" b="2541"/>
          <a:stretch>
            <a:fillRect/>
          </a:stretch>
        </p:blipFill>
        <p:spPr>
          <a:xfrm>
            <a:off x="5482167" y="1143000"/>
            <a:ext cx="2976033" cy="2895600"/>
          </a:xfrm>
          <a:prstGeom prst="rect">
            <a:avLst/>
          </a:prstGeom>
        </p:spPr>
      </p:pic>
      <p:pic>
        <p:nvPicPr>
          <p:cNvPr id="10" name="Picture 9" descr="USB Dri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9752" y="2488070"/>
            <a:ext cx="1014248" cy="13093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0" y="39624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USB Connector</a:t>
            </a:r>
          </a:p>
          <a:p>
            <a:r>
              <a:rPr lang="en-US" dirty="0" smtClean="0"/>
              <a:t>2 – USB Mass Controller Device</a:t>
            </a:r>
          </a:p>
          <a:p>
            <a:r>
              <a:rPr lang="en-US" dirty="0" smtClean="0"/>
              <a:t>3 – Test points </a:t>
            </a:r>
          </a:p>
          <a:p>
            <a:r>
              <a:rPr lang="en-US" dirty="0" smtClean="0"/>
              <a:t>4 – Flash memory chip </a:t>
            </a:r>
          </a:p>
          <a:p>
            <a:r>
              <a:rPr lang="en-US" dirty="0" smtClean="0"/>
              <a:t>5 – Crystal oscillator </a:t>
            </a:r>
          </a:p>
          <a:p>
            <a:r>
              <a:rPr lang="en-US" dirty="0" smtClean="0"/>
              <a:t>6 – LED </a:t>
            </a:r>
          </a:p>
          <a:p>
            <a:r>
              <a:rPr lang="en-US" dirty="0" smtClean="0"/>
              <a:t>7 – Write-protect switch (Optional) </a:t>
            </a:r>
          </a:p>
          <a:p>
            <a:r>
              <a:rPr lang="en-US" dirty="0" smtClean="0"/>
              <a:t>8 – Space for second flash memory chip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14731" r="16683" b="11657"/>
          <a:stretch/>
        </p:blipFill>
        <p:spPr bwMode="auto">
          <a:xfrm>
            <a:off x="3515688" y="5181600"/>
            <a:ext cx="1589841" cy="146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89844" l="3809" r="100000">
                        <a14:foregroundMark x1="24414" y1="40430" x2="56348" y2="33496"/>
                        <a14:foregroundMark x1="47363" y1="66016" x2="79297" y2="59766"/>
                        <a14:foregroundMark x1="57910" y1="78906" x2="89648" y2="72656"/>
                        <a14:foregroundMark x1="65820" y1="85059" x2="82129" y2="77734"/>
                        <a14:foregroundMark x1="69434" y1="84473" x2="81445" y2="78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10451" r="41501" b="50000"/>
          <a:stretch/>
        </p:blipFill>
        <p:spPr bwMode="auto">
          <a:xfrm rot="16200000">
            <a:off x="-90583" y="3290985"/>
            <a:ext cx="1175657" cy="9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89844" l="3809" r="100000">
                        <a14:foregroundMark x1="24414" y1="40430" x2="56348" y2="33496"/>
                        <a14:foregroundMark x1="47363" y1="66016" x2="79297" y2="59766"/>
                        <a14:foregroundMark x1="57910" y1="78906" x2="89648" y2="72656"/>
                        <a14:foregroundMark x1="65820" y1="85059" x2="82129" y2="77734"/>
                        <a14:foregroundMark x1="69434" y1="84473" x2="81445" y2="78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19" t="50000" r="7215" b="10606"/>
          <a:stretch/>
        </p:blipFill>
        <p:spPr bwMode="auto">
          <a:xfrm>
            <a:off x="0" y="5541041"/>
            <a:ext cx="1600200" cy="131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20615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3474720"/>
          </a:xfrm>
        </p:spPr>
        <p:txBody>
          <a:bodyPr/>
          <a:lstStyle/>
          <a:p>
            <a:pPr marL="457200" indent="-457200"/>
            <a:r>
              <a:rPr lang="en-US" dirty="0" smtClean="0"/>
              <a:t>When storing data in the cloud or on </a:t>
            </a:r>
            <a:r>
              <a:rPr lang="en-US" smtClean="0"/>
              <a:t>the </a:t>
            </a:r>
            <a:r>
              <a:rPr lang="en-US"/>
              <a:t>I</a:t>
            </a:r>
            <a:r>
              <a:rPr lang="en-US" smtClean="0"/>
              <a:t>nternet</a:t>
            </a:r>
            <a:r>
              <a:rPr lang="en-US" dirty="0" smtClean="0"/>
              <a:t>, the data is actually stored on an organization’s servers.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881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latin typeface="Dateline" pitchFamily="2" charset="0"/>
              </a:rPr>
              <a:t>Sources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696200" cy="4530725"/>
          </a:xfrm>
        </p:spPr>
        <p:txBody>
          <a:bodyPr/>
          <a:lstStyle/>
          <a:p>
            <a:pPr marL="798513" indent="-798513" eaLnBrk="1" hangingPunct="1">
              <a:lnSpc>
                <a:spcPct val="80000"/>
              </a:lnSpc>
              <a:buNone/>
            </a:pPr>
            <a:r>
              <a:rPr lang="en-US" sz="2000" dirty="0" smtClean="0"/>
              <a:t>1. </a:t>
            </a:r>
            <a:r>
              <a:rPr lang="en-US" sz="1800" dirty="0" smtClean="0"/>
              <a:t>Parsons, June </a:t>
            </a:r>
            <a:r>
              <a:rPr lang="en-US" sz="1800" dirty="0" err="1" smtClean="0"/>
              <a:t>Jamrich</a:t>
            </a:r>
            <a:r>
              <a:rPr lang="en-US" sz="1800" dirty="0" smtClean="0"/>
              <a:t>, and Dan </a:t>
            </a:r>
            <a:r>
              <a:rPr lang="en-US" sz="1800" dirty="0" err="1" smtClean="0"/>
              <a:t>Oja</a:t>
            </a:r>
            <a:r>
              <a:rPr lang="en-US" sz="1800" dirty="0" smtClean="0"/>
              <a:t>. </a:t>
            </a:r>
            <a:r>
              <a:rPr lang="en-US" sz="1800" u="sng" dirty="0" smtClean="0"/>
              <a:t>Computer Concepts</a:t>
            </a:r>
            <a:r>
              <a:rPr lang="en-US" sz="1800" dirty="0" smtClean="0"/>
              <a:t>. Boston: Course Technology - Thompson Learning, 2002. </a:t>
            </a:r>
          </a:p>
          <a:p>
            <a:pPr marL="798513" indent="-798513" eaLnBrk="1" hangingPunct="1">
              <a:lnSpc>
                <a:spcPct val="80000"/>
              </a:lnSpc>
              <a:buNone/>
            </a:pPr>
            <a:r>
              <a:rPr lang="en-US" sz="1800" dirty="0" smtClean="0"/>
              <a:t>Contributors: Michelle Guymon, Kathy Knudsen, Julia Strangers, and Nathan Corry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020409"/>
      </p:ext>
    </p:extLst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sz="4800" b="1" dirty="0" smtClean="0">
                <a:latin typeface="Dateline" pitchFamily="2" charset="0"/>
              </a:rPr>
              <a:t>System</a:t>
            </a:r>
            <a:r>
              <a:rPr lang="en-US" dirty="0" smtClean="0"/>
              <a:t> </a:t>
            </a:r>
            <a:r>
              <a:rPr lang="en-US" sz="4800" b="1" dirty="0" smtClean="0">
                <a:latin typeface="Dateline" pitchFamily="2" charset="0"/>
              </a:rPr>
              <a:t>Unit</a:t>
            </a:r>
            <a:r>
              <a:rPr lang="en-US" dirty="0" smtClean="0"/>
              <a:t> </a:t>
            </a:r>
            <a:r>
              <a:rPr lang="en-US" sz="4800" b="1" dirty="0" smtClean="0">
                <a:latin typeface="Dateline" pitchFamily="2" charset="0"/>
              </a:rPr>
              <a:t>or</a:t>
            </a:r>
            <a:r>
              <a:rPr lang="en-US" dirty="0" smtClean="0"/>
              <a:t> </a:t>
            </a:r>
            <a:r>
              <a:rPr lang="en-US" sz="4800" b="1" dirty="0" smtClean="0">
                <a:latin typeface="Dateline" pitchFamily="2" charset="0"/>
              </a:rPr>
              <a:t>Tower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47663" indent="-301625" eaLnBrk="1" hangingPunct="1">
              <a:buFont typeface="Wingdings" pitchFamily="2" charset="2"/>
              <a:buChar char="Ø"/>
            </a:pPr>
            <a:r>
              <a:rPr lang="en-US" sz="2400" dirty="0" smtClean="0"/>
              <a:t>Case that holds the power supply, storage devices, and the circuit boards (including the motherboard).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8611" l="4167" r="93889">
                        <a14:foregroundMark x1="61667" y1="57778" x2="61667" y2="57778"/>
                        <a14:foregroundMark x1="57778" y1="54167" x2="66111" y2="61389"/>
                        <a14:foregroundMark x1="55833" y1="52222" x2="50833" y2="5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86262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5360" y1="53549" x2="92804" y2="4890"/>
                        <a14:foregroundMark x1="57320" y1="22476" x2="72705" y2="26577"/>
                        <a14:foregroundMark x1="91439" y1="38249" x2="95037" y2="34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543175" cy="40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443"/>
            <a:ext cx="6858000" cy="682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91378"/>
      </p:ext>
    </p:extLst>
  </p:cSld>
  <p:clrMapOvr>
    <a:masterClrMapping/>
  </p:clrMapOvr>
  <p:transition spd="med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Dateline"/>
              </a:rPr>
              <a:t>Motherboard</a:t>
            </a:r>
            <a:endParaRPr lang="en-US" sz="4400" dirty="0">
              <a:latin typeface="Datelin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572000"/>
          </a:xfrm>
        </p:spPr>
        <p:txBody>
          <a:bodyPr/>
          <a:lstStyle/>
          <a:p>
            <a:pPr marL="347663" indent="-347663">
              <a:buFont typeface="Wingdings" pitchFamily="2" charset="2"/>
              <a:buChar char="Ø"/>
            </a:pPr>
            <a:r>
              <a:rPr lang="en-US" dirty="0" smtClean="0"/>
              <a:t>The central printed circuit board (PCB) of modern computers.</a:t>
            </a:r>
          </a:p>
          <a:p>
            <a:pPr marL="347663" indent="-347663">
              <a:buFont typeface="Wingdings" pitchFamily="2" charset="2"/>
              <a:buChar char="Ø"/>
            </a:pPr>
            <a:r>
              <a:rPr lang="en-US" dirty="0" smtClean="0"/>
              <a:t>Holds many crucial components of the computer system.</a:t>
            </a:r>
          </a:p>
          <a:p>
            <a:pPr marL="347663" indent="-347663">
              <a:buFont typeface="Wingdings" pitchFamily="2" charset="2"/>
              <a:buChar char="Ø"/>
            </a:pPr>
            <a:r>
              <a:rPr lang="en-US" dirty="0" smtClean="0"/>
              <a:t>Provides connectors for peripheral devices. </a:t>
            </a:r>
          </a:p>
          <a:p>
            <a:pPr marL="347663" indent="-347663">
              <a:buFont typeface="Wingdings" pitchFamily="2" charset="2"/>
              <a:buChar char="Ø"/>
            </a:pPr>
            <a:r>
              <a:rPr lang="en-US" dirty="0" smtClean="0"/>
              <a:t>Sometimes known as the main board, system board, or logic 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5769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" y="0"/>
            <a:ext cx="9064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94474"/>
      </p:ext>
    </p:extLst>
  </p:cSld>
  <p:clrMapOvr>
    <a:masterClrMapping/>
  </p:clrMapOvr>
  <p:transition spd="med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sz="4400" b="1" dirty="0" smtClean="0">
                <a:latin typeface="Dateline" pitchFamily="2" charset="0"/>
              </a:rPr>
              <a:t>CPU</a:t>
            </a:r>
            <a:r>
              <a:rPr lang="en-US" sz="3800" dirty="0" smtClean="0"/>
              <a:t> (</a:t>
            </a:r>
            <a:r>
              <a:rPr lang="en-US" sz="4800" b="1" dirty="0" smtClean="0">
                <a:latin typeface="Dateline" pitchFamily="2" charset="0"/>
              </a:rPr>
              <a:t>Central Processing Unit)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5029200"/>
            <a:ext cx="7772400" cy="1087438"/>
          </a:xfrm>
        </p:spPr>
        <p:txBody>
          <a:bodyPr/>
          <a:lstStyle/>
          <a:p>
            <a:pPr marL="347663" indent="-347663" eaLnBrk="1" hangingPunct="1">
              <a:buFont typeface="Wingdings" pitchFamily="2" charset="2"/>
              <a:buChar char="Ø"/>
            </a:pPr>
            <a:r>
              <a:rPr lang="en-US" sz="2400" dirty="0" smtClean="0"/>
              <a:t>Where the processing in a computer takes place, often called the brain of the computer.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6667" l="3182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298">
            <a:off x="5769675" y="1759036"/>
            <a:ext cx="29337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4605"/>
            <a:ext cx="302675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4710" y1="69186" x2="2730" y2="7558"/>
                        <a14:foregroundMark x1="10239" y1="25581" x2="12287" y2="80233"/>
                        <a14:foregroundMark x1="12287" y1="80233" x2="12287" y2="80233"/>
                        <a14:foregroundMark x1="9556" y1="81977" x2="8191" y2="87791"/>
                        <a14:foregroundMark x1="10580" y1="15116" x2="45392" y2="9884"/>
                        <a14:foregroundMark x1="46075" y1="13372" x2="46075" y2="7558"/>
                        <a14:foregroundMark x1="53925" y1="79070" x2="10922" y2="88953"/>
                        <a14:foregroundMark x1="79181" y1="89535" x2="86689" y2="90698"/>
                        <a14:foregroundMark x1="24573" y1="33140" x2="35836" y2="44767"/>
                        <a14:foregroundMark x1="39590" y1="43605" x2="38225" y2="34884"/>
                        <a14:foregroundMark x1="34812" y1="27907" x2="19113" y2="26163"/>
                        <a14:foregroundMark x1="19795" y1="40698" x2="22867" y2="49419"/>
                        <a14:foregroundMark x1="64164" y1="47093" x2="61092" y2="25581"/>
                        <a14:foregroundMark x1="60751" y1="21512" x2="75768" y2="34302"/>
                        <a14:foregroundMark x1="75427" y1="27326" x2="61433" y2="18605"/>
                        <a14:foregroundMark x1="65870" y1="13953" x2="84642" y2="13953"/>
                        <a14:foregroundMark x1="72014" y1="44767" x2="66212" y2="68023"/>
                        <a14:foregroundMark x1="59386" y1="66860" x2="59727" y2="41860"/>
                        <a14:foregroundMark x1="56655" y1="43023" x2="54266" y2="61047"/>
                        <a14:foregroundMark x1="58703" y1="70349" x2="76792" y2="77907"/>
                        <a14:foregroundMark x1="79522" y1="65698" x2="86007" y2="38953"/>
                        <a14:foregroundMark x1="87713" y1="21512" x2="87713" y2="43605"/>
                        <a14:backgroundMark x1="45392" y1="4070" x2="683" y2="1744"/>
                        <a14:backgroundMark x1="51877" y1="39535" x2="51877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37382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2638</TotalTime>
  <Words>924</Words>
  <Application>Microsoft Office PowerPoint</Application>
  <PresentationFormat>On-screen Show (4:3)</PresentationFormat>
  <Paragraphs>135</Paragraphs>
  <Slides>35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Slipstream</vt:lpstr>
      <vt:lpstr>Computer Hardware</vt:lpstr>
      <vt:lpstr>Computer Hardware</vt:lpstr>
      <vt:lpstr>PowerPoint Presentation</vt:lpstr>
      <vt:lpstr>PowerPoint Presentation</vt:lpstr>
      <vt:lpstr>System Unit or Tower</vt:lpstr>
      <vt:lpstr>PowerPoint Presentation</vt:lpstr>
      <vt:lpstr>Motherboard</vt:lpstr>
      <vt:lpstr>PowerPoint Presentation</vt:lpstr>
      <vt:lpstr>CPU (Central Processing Unit)</vt:lpstr>
      <vt:lpstr>Circuits</vt:lpstr>
      <vt:lpstr>Silicon</vt:lpstr>
      <vt:lpstr>Peripheral devices</vt:lpstr>
      <vt:lpstr>Sound Card</vt:lpstr>
      <vt:lpstr>Input Devices</vt:lpstr>
      <vt:lpstr>Keyboard</vt:lpstr>
      <vt:lpstr>Mouse</vt:lpstr>
      <vt:lpstr>Modem</vt:lpstr>
      <vt:lpstr>Output Devices</vt:lpstr>
      <vt:lpstr>Monitor</vt:lpstr>
      <vt:lpstr>Printer</vt:lpstr>
      <vt:lpstr>Speakers</vt:lpstr>
      <vt:lpstr>Storage Devices</vt:lpstr>
      <vt:lpstr>Magnetic Storage</vt:lpstr>
      <vt:lpstr>Digital Audio Tape</vt:lpstr>
      <vt:lpstr>Hard Disk/Drive</vt:lpstr>
      <vt:lpstr>Floppy Disk</vt:lpstr>
      <vt:lpstr>Zip Disk</vt:lpstr>
      <vt:lpstr>Optical Storage</vt:lpstr>
      <vt:lpstr>CD Drives</vt:lpstr>
      <vt:lpstr>DVD Drives</vt:lpstr>
      <vt:lpstr>BD Drives</vt:lpstr>
      <vt:lpstr>Flash Memory and Storage</vt:lpstr>
      <vt:lpstr>USB, Jump or Flash Drives</vt:lpstr>
      <vt:lpstr>Cloud Storage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Computers</dc:title>
  <dc:creator>Michelle Guymon</dc:creator>
  <cp:lastModifiedBy>Mearl</cp:lastModifiedBy>
  <cp:revision>209</cp:revision>
  <dcterms:created xsi:type="dcterms:W3CDTF">2003-02-05T15:45:59Z</dcterms:created>
  <dcterms:modified xsi:type="dcterms:W3CDTF">2015-01-22T19:08:34Z</dcterms:modified>
</cp:coreProperties>
</file>