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2"/>
  </p:handoutMasterIdLst>
  <p:sldIdLst>
    <p:sldId id="256" r:id="rId2"/>
    <p:sldId id="330" r:id="rId3"/>
    <p:sldId id="368" r:id="rId4"/>
    <p:sldId id="261" r:id="rId5"/>
    <p:sldId id="369" r:id="rId6"/>
    <p:sldId id="263" r:id="rId7"/>
    <p:sldId id="370" r:id="rId8"/>
    <p:sldId id="260" r:id="rId9"/>
    <p:sldId id="371" r:id="rId10"/>
    <p:sldId id="264" r:id="rId11"/>
    <p:sldId id="372" r:id="rId12"/>
    <p:sldId id="267" r:id="rId13"/>
    <p:sldId id="373" r:id="rId14"/>
    <p:sldId id="268" r:id="rId15"/>
    <p:sldId id="374" r:id="rId16"/>
    <p:sldId id="262" r:id="rId17"/>
    <p:sldId id="375" r:id="rId18"/>
    <p:sldId id="266" r:id="rId19"/>
    <p:sldId id="394" r:id="rId20"/>
    <p:sldId id="269" r:id="rId21"/>
    <p:sldId id="377" r:id="rId22"/>
    <p:sldId id="270" r:id="rId23"/>
    <p:sldId id="378" r:id="rId24"/>
    <p:sldId id="265" r:id="rId25"/>
    <p:sldId id="395" r:id="rId26"/>
    <p:sldId id="309" r:id="rId27"/>
    <p:sldId id="396" r:id="rId28"/>
    <p:sldId id="347" r:id="rId29"/>
    <p:sldId id="381" r:id="rId30"/>
    <p:sldId id="348" r:id="rId31"/>
    <p:sldId id="397" r:id="rId32"/>
    <p:sldId id="349" r:id="rId33"/>
    <p:sldId id="398" r:id="rId34"/>
    <p:sldId id="350" r:id="rId35"/>
    <p:sldId id="384" r:id="rId36"/>
    <p:sldId id="360" r:id="rId37"/>
    <p:sldId id="385" r:id="rId38"/>
    <p:sldId id="361" r:id="rId39"/>
    <p:sldId id="399" r:id="rId40"/>
    <p:sldId id="362" r:id="rId41"/>
    <p:sldId id="387" r:id="rId42"/>
    <p:sldId id="363" r:id="rId43"/>
    <p:sldId id="388" r:id="rId44"/>
    <p:sldId id="364" r:id="rId45"/>
    <p:sldId id="400" r:id="rId46"/>
    <p:sldId id="365" r:id="rId47"/>
    <p:sldId id="390" r:id="rId48"/>
    <p:sldId id="366" r:id="rId49"/>
    <p:sldId id="391" r:id="rId50"/>
    <p:sldId id="367" r:id="rId51"/>
    <p:sldId id="392" r:id="rId52"/>
    <p:sldId id="402" r:id="rId53"/>
    <p:sldId id="403" r:id="rId54"/>
    <p:sldId id="404" r:id="rId55"/>
    <p:sldId id="405" r:id="rId56"/>
    <p:sldId id="406" r:id="rId57"/>
    <p:sldId id="407" r:id="rId58"/>
    <p:sldId id="408" r:id="rId59"/>
    <p:sldId id="409" r:id="rId60"/>
    <p:sldId id="410" r:id="rId61"/>
    <p:sldId id="411" r:id="rId62"/>
    <p:sldId id="412" r:id="rId63"/>
    <p:sldId id="413" r:id="rId64"/>
    <p:sldId id="414" r:id="rId65"/>
    <p:sldId id="415" r:id="rId66"/>
    <p:sldId id="416" r:id="rId67"/>
    <p:sldId id="417" r:id="rId68"/>
    <p:sldId id="418" r:id="rId69"/>
    <p:sldId id="419" r:id="rId70"/>
    <p:sldId id="420" r:id="rId71"/>
    <p:sldId id="421" r:id="rId72"/>
    <p:sldId id="422" r:id="rId73"/>
    <p:sldId id="423" r:id="rId74"/>
    <p:sldId id="424" r:id="rId75"/>
    <p:sldId id="425" r:id="rId76"/>
    <p:sldId id="426" r:id="rId77"/>
    <p:sldId id="427" r:id="rId78"/>
    <p:sldId id="428" r:id="rId79"/>
    <p:sldId id="429" r:id="rId80"/>
    <p:sldId id="430" r:id="rId81"/>
    <p:sldId id="431" r:id="rId82"/>
    <p:sldId id="432" r:id="rId83"/>
    <p:sldId id="433" r:id="rId84"/>
    <p:sldId id="434" r:id="rId85"/>
    <p:sldId id="435" r:id="rId86"/>
    <p:sldId id="436" r:id="rId87"/>
    <p:sldId id="437" r:id="rId88"/>
    <p:sldId id="438" r:id="rId89"/>
    <p:sldId id="439" r:id="rId90"/>
    <p:sldId id="440" r:id="rId91"/>
    <p:sldId id="441" r:id="rId92"/>
    <p:sldId id="442" r:id="rId93"/>
    <p:sldId id="443" r:id="rId94"/>
    <p:sldId id="444" r:id="rId95"/>
    <p:sldId id="445" r:id="rId96"/>
    <p:sldId id="446" r:id="rId97"/>
    <p:sldId id="447" r:id="rId98"/>
    <p:sldId id="448" r:id="rId99"/>
    <p:sldId id="449" r:id="rId100"/>
    <p:sldId id="450" r:id="rId101"/>
    <p:sldId id="451" r:id="rId102"/>
    <p:sldId id="452" r:id="rId103"/>
    <p:sldId id="453" r:id="rId104"/>
    <p:sldId id="454" r:id="rId105"/>
    <p:sldId id="455" r:id="rId106"/>
    <p:sldId id="456" r:id="rId107"/>
    <p:sldId id="457" r:id="rId108"/>
    <p:sldId id="458" r:id="rId109"/>
    <p:sldId id="459" r:id="rId110"/>
    <p:sldId id="393" r:id="rId111"/>
  </p:sldIdLst>
  <p:sldSz cx="9144000" cy="6858000" type="screen4x3"/>
  <p:notesSz cx="6858000" cy="9296400"/>
  <p:defaultTextStyle>
    <a:defPPr>
      <a:defRPr lang="en-US"/>
    </a:defPPr>
    <a:lvl1pPr algn="l" rtl="0" fontAlgn="base">
      <a:spcBef>
        <a:spcPct val="0"/>
      </a:spcBef>
      <a:spcAft>
        <a:spcPct val="0"/>
      </a:spcAft>
      <a:defRPr sz="3500" kern="1200">
        <a:solidFill>
          <a:srgbClr val="FFCC00"/>
        </a:solidFill>
        <a:latin typeface="Arial Black" pitchFamily="34" charset="0"/>
        <a:ea typeface="+mn-ea"/>
        <a:cs typeface="+mn-cs"/>
      </a:defRPr>
    </a:lvl1pPr>
    <a:lvl2pPr marL="457200" algn="l" rtl="0" fontAlgn="base">
      <a:spcBef>
        <a:spcPct val="0"/>
      </a:spcBef>
      <a:spcAft>
        <a:spcPct val="0"/>
      </a:spcAft>
      <a:defRPr sz="3500" kern="1200">
        <a:solidFill>
          <a:srgbClr val="FFCC00"/>
        </a:solidFill>
        <a:latin typeface="Arial Black" pitchFamily="34" charset="0"/>
        <a:ea typeface="+mn-ea"/>
        <a:cs typeface="+mn-cs"/>
      </a:defRPr>
    </a:lvl2pPr>
    <a:lvl3pPr marL="914400" algn="l" rtl="0" fontAlgn="base">
      <a:spcBef>
        <a:spcPct val="0"/>
      </a:spcBef>
      <a:spcAft>
        <a:spcPct val="0"/>
      </a:spcAft>
      <a:defRPr sz="3500" kern="1200">
        <a:solidFill>
          <a:srgbClr val="FFCC00"/>
        </a:solidFill>
        <a:latin typeface="Arial Black" pitchFamily="34" charset="0"/>
        <a:ea typeface="+mn-ea"/>
        <a:cs typeface="+mn-cs"/>
      </a:defRPr>
    </a:lvl3pPr>
    <a:lvl4pPr marL="1371600" algn="l" rtl="0" fontAlgn="base">
      <a:spcBef>
        <a:spcPct val="0"/>
      </a:spcBef>
      <a:spcAft>
        <a:spcPct val="0"/>
      </a:spcAft>
      <a:defRPr sz="3500" kern="1200">
        <a:solidFill>
          <a:srgbClr val="FFCC00"/>
        </a:solidFill>
        <a:latin typeface="Arial Black" pitchFamily="34" charset="0"/>
        <a:ea typeface="+mn-ea"/>
        <a:cs typeface="+mn-cs"/>
      </a:defRPr>
    </a:lvl4pPr>
    <a:lvl5pPr marL="1828800" algn="l" rtl="0" fontAlgn="base">
      <a:spcBef>
        <a:spcPct val="0"/>
      </a:spcBef>
      <a:spcAft>
        <a:spcPct val="0"/>
      </a:spcAft>
      <a:defRPr sz="3500" kern="1200">
        <a:solidFill>
          <a:srgbClr val="FFCC00"/>
        </a:solidFill>
        <a:latin typeface="Arial Black" pitchFamily="34" charset="0"/>
        <a:ea typeface="+mn-ea"/>
        <a:cs typeface="+mn-cs"/>
      </a:defRPr>
    </a:lvl5pPr>
    <a:lvl6pPr marL="2286000" algn="l" defTabSz="914400" rtl="0" eaLnBrk="1" latinLnBrk="0" hangingPunct="1">
      <a:defRPr sz="3500" kern="1200">
        <a:solidFill>
          <a:srgbClr val="FFCC00"/>
        </a:solidFill>
        <a:latin typeface="Arial Black" pitchFamily="34" charset="0"/>
        <a:ea typeface="+mn-ea"/>
        <a:cs typeface="+mn-cs"/>
      </a:defRPr>
    </a:lvl6pPr>
    <a:lvl7pPr marL="2743200" algn="l" defTabSz="914400" rtl="0" eaLnBrk="1" latinLnBrk="0" hangingPunct="1">
      <a:defRPr sz="3500" kern="1200">
        <a:solidFill>
          <a:srgbClr val="FFCC00"/>
        </a:solidFill>
        <a:latin typeface="Arial Black" pitchFamily="34" charset="0"/>
        <a:ea typeface="+mn-ea"/>
        <a:cs typeface="+mn-cs"/>
      </a:defRPr>
    </a:lvl7pPr>
    <a:lvl8pPr marL="3200400" algn="l" defTabSz="914400" rtl="0" eaLnBrk="1" latinLnBrk="0" hangingPunct="1">
      <a:defRPr sz="3500" kern="1200">
        <a:solidFill>
          <a:srgbClr val="FFCC00"/>
        </a:solidFill>
        <a:latin typeface="Arial Black" pitchFamily="34" charset="0"/>
        <a:ea typeface="+mn-ea"/>
        <a:cs typeface="+mn-cs"/>
      </a:defRPr>
    </a:lvl8pPr>
    <a:lvl9pPr marL="3657600" algn="l" defTabSz="914400" rtl="0" eaLnBrk="1" latinLnBrk="0" hangingPunct="1">
      <a:defRPr sz="3500" kern="1200">
        <a:solidFill>
          <a:srgbClr val="FFCC00"/>
        </a:solidFill>
        <a:latin typeface="Arial Black"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CCCC"/>
    <a:srgbClr val="FF9999"/>
    <a:srgbClr val="FFCC66"/>
    <a:srgbClr val="FF33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6755" autoAdjust="0"/>
    <p:restoredTop sz="91803" autoAdjust="0"/>
  </p:normalViewPr>
  <p:slideViewPr>
    <p:cSldViewPr>
      <p:cViewPr varScale="1">
        <p:scale>
          <a:sx n="68" d="100"/>
          <a:sy n="68" d="100"/>
        </p:scale>
        <p:origin x="7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p>
        </p:txBody>
      </p:sp>
      <p:sp>
        <p:nvSpPr>
          <p:cNvPr id="12800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p>
        </p:txBody>
      </p:sp>
      <p:sp>
        <p:nvSpPr>
          <p:cNvPr id="12800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p>
        </p:txBody>
      </p:sp>
      <p:sp>
        <p:nvSpPr>
          <p:cNvPr id="12800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itchFamily="18" charset="0"/>
              </a:defRPr>
            </a:lvl1pPr>
          </a:lstStyle>
          <a:p>
            <a:pPr>
              <a:defRPr/>
            </a:pPr>
            <a:fld id="{4BE357F0-1C60-4E39-8423-B36B5C1ACC56}" type="slidenum">
              <a:rPr lang="en-US"/>
              <a:pPr>
                <a:defRPr/>
              </a:pPr>
              <a:t>‹#›</a:t>
            </a:fld>
            <a:endParaRPr lang="en-US"/>
          </a:p>
        </p:txBody>
      </p:sp>
    </p:spTree>
    <p:extLst>
      <p:ext uri="{BB962C8B-B14F-4D97-AF65-F5344CB8AC3E}">
        <p14:creationId xmlns:p14="http://schemas.microsoft.com/office/powerpoint/2010/main" val="10930749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1A55AAAF-4697-4F85-85A6-7198A0A48F67}" type="slidenum">
              <a:rPr lang="en-US"/>
              <a:pPr>
                <a:defRPr/>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83ED417-3048-4144-B57A-5385DAC1BB0B}" type="slidenum">
              <a:rPr lang="en-US"/>
              <a:pPr>
                <a:defRPr/>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4313564-8AA0-4152-B47A-BA723839F78E}" type="slidenum">
              <a:rPr lang="en-US"/>
              <a:pPr>
                <a:defRPr/>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C652124-6638-4C60-AB77-EAA4F040CB65}" type="slidenum">
              <a:rPr lang="en-US"/>
              <a:pPr>
                <a:defRPr/>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77A6D20-7941-4802-AE61-EA1A23D322F9}" type="slidenum">
              <a:rPr lang="en-US"/>
              <a:pPr>
                <a:defRPr/>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B43561BA-0E1D-4176-A392-502307E17A39}" type="slidenum">
              <a:rPr lang="en-US"/>
              <a:pPr>
                <a:defRPr/>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6F17C461-C7A0-4E96-8193-E36E3749A319}" type="slidenum">
              <a:rPr lang="en-US"/>
              <a:pPr>
                <a:defRPr/>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F8CE2987-EDB3-4592-8712-3BCE8874811F}" type="slidenum">
              <a:rPr lang="en-US"/>
              <a:pPr>
                <a:defRPr/>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2EB063E4-E0B8-44BE-A342-06DCAC441E8B}" type="slidenum">
              <a:rPr lang="en-US"/>
              <a:pPr>
                <a:defRPr/>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9416F2BF-E8EB-496D-A3D8-F3A97E915793}" type="slidenum">
              <a:rPr lang="en-US"/>
              <a:pPr>
                <a:defRPr/>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D31C9BD-657B-4973-823A-4B9CC42BA97A}" type="slidenum">
              <a:rPr lang="en-US"/>
              <a:pPr>
                <a:defRPr/>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838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pPr>
              <a:defRPr/>
            </a:pPr>
            <a:endParaRPr lang="en-US"/>
          </a:p>
        </p:txBody>
      </p:sp>
      <p:sp>
        <p:nvSpPr>
          <p:cNvPr id="1029" name="Rectangle 5"/>
          <p:cNvSpPr>
            <a:spLocks noGrp="1" noChangeArrowheads="1"/>
          </p:cNvSpPr>
          <p:nvPr>
            <p:ph type="ftr" sz="quarter" idx="3"/>
          </p:nvPr>
        </p:nvSpPr>
        <p:spPr bwMode="auto">
          <a:xfrm>
            <a:off x="1219200" y="243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pPr>
              <a:defRPr/>
            </a:pPr>
            <a:fld id="{29B0EF30-B559-4388-9E92-30CA71927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dissolve/>
  </p:transition>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Times New Roman" pitchFamily="18" charset="0"/>
        </a:defRPr>
      </a:lvl2pPr>
      <a:lvl3pPr algn="ctr" rtl="0" eaLnBrk="0" fontAlgn="base" hangingPunct="0">
        <a:spcBef>
          <a:spcPct val="0"/>
        </a:spcBef>
        <a:spcAft>
          <a:spcPct val="0"/>
        </a:spcAft>
        <a:defRPr sz="4400">
          <a:solidFill>
            <a:schemeClr val="bg1"/>
          </a:solidFill>
          <a:latin typeface="Times New Roman" pitchFamily="18" charset="0"/>
        </a:defRPr>
      </a:lvl3pPr>
      <a:lvl4pPr algn="ctr" rtl="0" eaLnBrk="0" fontAlgn="base" hangingPunct="0">
        <a:spcBef>
          <a:spcPct val="0"/>
        </a:spcBef>
        <a:spcAft>
          <a:spcPct val="0"/>
        </a:spcAft>
        <a:defRPr sz="4400">
          <a:solidFill>
            <a:schemeClr val="bg1"/>
          </a:solidFill>
          <a:latin typeface="Times New Roman" pitchFamily="18" charset="0"/>
        </a:defRPr>
      </a:lvl4pPr>
      <a:lvl5pPr algn="ctr" rtl="0" eaLnBrk="0" fontAlgn="base" hangingPunct="0">
        <a:spcBef>
          <a:spcPct val="0"/>
        </a:spcBef>
        <a:spcAft>
          <a:spcPct val="0"/>
        </a:spcAft>
        <a:defRPr sz="4400">
          <a:solidFill>
            <a:schemeClr val="bg1"/>
          </a:solidFill>
          <a:latin typeface="Times New Roman" pitchFamily="18" charset="0"/>
        </a:defRPr>
      </a:lvl5pPr>
      <a:lvl6pPr marL="457200" algn="ctr" rtl="0" fontAlgn="base">
        <a:spcBef>
          <a:spcPct val="0"/>
        </a:spcBef>
        <a:spcAft>
          <a:spcPct val="0"/>
        </a:spcAft>
        <a:defRPr sz="4400">
          <a:solidFill>
            <a:schemeClr val="bg1"/>
          </a:solidFill>
          <a:latin typeface="Times New Roman" pitchFamily="18" charset="0"/>
        </a:defRPr>
      </a:lvl6pPr>
      <a:lvl7pPr marL="914400" algn="ctr" rtl="0" fontAlgn="base">
        <a:spcBef>
          <a:spcPct val="0"/>
        </a:spcBef>
        <a:spcAft>
          <a:spcPct val="0"/>
        </a:spcAft>
        <a:defRPr sz="4400">
          <a:solidFill>
            <a:schemeClr val="bg1"/>
          </a:solidFill>
          <a:latin typeface="Times New Roman" pitchFamily="18" charset="0"/>
        </a:defRPr>
      </a:lvl7pPr>
      <a:lvl8pPr marL="1371600" algn="ctr" rtl="0" fontAlgn="base">
        <a:spcBef>
          <a:spcPct val="0"/>
        </a:spcBef>
        <a:spcAft>
          <a:spcPct val="0"/>
        </a:spcAft>
        <a:defRPr sz="4400">
          <a:solidFill>
            <a:schemeClr val="bg1"/>
          </a:solidFill>
          <a:latin typeface="Times New Roman" pitchFamily="18" charset="0"/>
        </a:defRPr>
      </a:lvl8pPr>
      <a:lvl9pPr marL="1828800" algn="ctr" rtl="0" fontAlgn="base">
        <a:spcBef>
          <a:spcPct val="0"/>
        </a:spcBef>
        <a:spcAft>
          <a:spcPct val="0"/>
        </a:spcAft>
        <a:defRPr sz="4400">
          <a:solidFill>
            <a:schemeClr val="bg1"/>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1828800"/>
            <a:ext cx="5867400" cy="3140075"/>
          </a:xfrm>
          <a:prstGeom prst="rect">
            <a:avLst/>
          </a:prstGeom>
          <a:noFill/>
          <a:ln w="9525">
            <a:noFill/>
            <a:miter lim="800000"/>
            <a:headEnd/>
            <a:tailEnd/>
          </a:ln>
        </p:spPr>
        <p:txBody>
          <a:bodyPr>
            <a:spAutoFit/>
          </a:bodyPr>
          <a:lstStyle/>
          <a:p>
            <a:pPr algn="ctr">
              <a:spcBef>
                <a:spcPct val="50000"/>
              </a:spcBef>
            </a:pPr>
            <a:r>
              <a:rPr lang="en-US" sz="5000"/>
              <a:t>How Much</a:t>
            </a:r>
          </a:p>
          <a:p>
            <a:pPr algn="ctr">
              <a:spcBef>
                <a:spcPct val="50000"/>
              </a:spcBef>
            </a:pPr>
            <a:r>
              <a:rPr lang="en-US" sz="5000"/>
              <a:t>Do I</a:t>
            </a:r>
          </a:p>
          <a:p>
            <a:pPr algn="ctr">
              <a:spcBef>
                <a:spcPct val="50000"/>
              </a:spcBef>
            </a:pPr>
            <a:r>
              <a:rPr lang="en-US" sz="5000"/>
              <a:t>Remember?</a:t>
            </a:r>
          </a:p>
        </p:txBody>
      </p:sp>
      <p:sp>
        <p:nvSpPr>
          <p:cNvPr id="13315" name="Text Box 3"/>
          <p:cNvSpPr txBox="1">
            <a:spLocks noChangeArrowheads="1"/>
          </p:cNvSpPr>
          <p:nvPr/>
        </p:nvSpPr>
        <p:spPr bwMode="auto">
          <a:xfrm>
            <a:off x="609600" y="457200"/>
            <a:ext cx="5105400" cy="549275"/>
          </a:xfrm>
          <a:prstGeom prst="rect">
            <a:avLst/>
          </a:prstGeom>
          <a:noFill/>
          <a:ln w="9525">
            <a:noFill/>
            <a:miter lim="800000"/>
            <a:headEnd/>
            <a:tailEnd/>
          </a:ln>
        </p:spPr>
        <p:txBody>
          <a:bodyPr>
            <a:spAutoFit/>
          </a:bodyPr>
          <a:lstStyle/>
          <a:p>
            <a:pPr>
              <a:spcBef>
                <a:spcPct val="50000"/>
              </a:spcBef>
            </a:pPr>
            <a:r>
              <a:rPr lang="en-US" sz="3000">
                <a:latin typeface="Times New Roman" pitchFamily="18" charset="0"/>
              </a:rPr>
              <a:t>Are you ready to play. . . . .</a:t>
            </a:r>
          </a:p>
        </p:txBody>
      </p:sp>
      <p:sp>
        <p:nvSpPr>
          <p:cNvPr id="13316" name="Rectangle 4"/>
          <p:cNvSpPr>
            <a:spLocks noGrp="1" noChangeArrowheads="1"/>
          </p:cNvSpPr>
          <p:nvPr>
            <p:ph type="title" idx="4294967295"/>
          </p:nvPr>
        </p:nvSpPr>
        <p:spPr/>
        <p:txBody>
          <a:bodyPr/>
          <a:lstStyle/>
          <a:p>
            <a:pPr eaLnBrk="1" hangingPunct="1"/>
            <a:r>
              <a:rPr lang="en-US" smtClean="0"/>
              <a:t> </a:t>
            </a: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4724400" y="5105400"/>
            <a:ext cx="4114800" cy="9906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Peripheral </a:t>
            </a:r>
          </a:p>
          <a:p>
            <a:r>
              <a:rPr lang="en-US">
                <a:solidFill>
                  <a:schemeClr val="bg1"/>
                </a:solidFill>
                <a:latin typeface="Arial" charset="0"/>
              </a:rPr>
              <a:t>	Device</a:t>
            </a:r>
          </a:p>
        </p:txBody>
      </p:sp>
      <p:sp>
        <p:nvSpPr>
          <p:cNvPr id="22531" name="Rectangle 3"/>
          <p:cNvSpPr>
            <a:spLocks noChangeArrowheads="1"/>
          </p:cNvSpPr>
          <p:nvPr/>
        </p:nvSpPr>
        <p:spPr bwMode="auto">
          <a:xfrm>
            <a:off x="304800" y="41148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Platform</a:t>
            </a:r>
          </a:p>
        </p:txBody>
      </p:sp>
      <p:sp>
        <p:nvSpPr>
          <p:cNvPr id="22532"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Program</a:t>
            </a:r>
          </a:p>
        </p:txBody>
      </p:sp>
      <p:sp>
        <p:nvSpPr>
          <p:cNvPr id="22533"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GUI</a:t>
            </a:r>
          </a:p>
        </p:txBody>
      </p:sp>
      <p:sp>
        <p:nvSpPr>
          <p:cNvPr id="22534"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5.  A component or equipment that expands a computer’s capabilities.</a:t>
            </a:r>
            <a:endParaRPr lang="en-US" smtClean="0"/>
          </a:p>
        </p:txBody>
      </p:sp>
    </p:spTree>
  </p:cSld>
  <p:clrMapOvr>
    <a:masterClrMapping/>
  </p:clrMapOvr>
  <p:transition>
    <p:dissolv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Name Box</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Absolute</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Current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Active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50. What is the term for a spreadsheet cell that is selected and ready to receive information?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Name Box</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Absolute</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Current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Active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50. What is the term for a spreadsheet cell that is selected and ready to receive information?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Max</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Auto Sum</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Average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Formula</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51. What is a mathematical equation that adds, subtracts, multiplies, or divides data in a spreadsheet?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Max</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Auto Sum</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Average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Formula</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51. What is a mathematical equation that adds, subtracts, multiplies, or divides data in a spreadsheet?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Max</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Absolute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Relative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Active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52. A cell reference that adjusts to a new position when it is copied is referred to as a(n) ____________ reference.</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Max</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Absolute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Relative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Active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52. A cell reference that adjusts to a new position when it is copied is referred to as a(n) ____________ reference.</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Max</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Absolute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Relative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Active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53. A cell reference that remains constant when it is copied is referred to as a(n) ____________ reference.</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Max</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Absolute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Relative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Active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53. A cell reference that remains constant when it is copied is referred to as a(n) ____________ reference.</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Outline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Handouts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Slide Show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Slide Sorter</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762000" y="-533400"/>
            <a:ext cx="7772400" cy="22860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54. </a:t>
            </a:r>
            <a:r>
              <a:rPr lang="en-US" sz="4000" dirty="0" smtClean="0"/>
              <a:t>What VIEW  in PowerPoint is being shown below?</a:t>
            </a:r>
            <a:r>
              <a:rPr lang="en-US" dirty="0" smtClean="0"/>
              <a:t/>
            </a:r>
            <a:br>
              <a:rPr lang="en-US" dirty="0" smtClean="0"/>
            </a:br>
            <a:r>
              <a:rPr lang="en-US" sz="2800" dirty="0" smtClean="0"/>
              <a:t/>
            </a:r>
            <a:br>
              <a:rPr lang="en-US" sz="2800" dirty="0" smtClean="0"/>
            </a:br>
            <a:r>
              <a:rPr lang="en-US" dirty="0" smtClean="0"/>
              <a:t/>
            </a:r>
            <a:br>
              <a:rPr lang="en-US" dirty="0" smtClean="0"/>
            </a:br>
            <a:r>
              <a:rPr lang="en-US" dirty="0" smtClean="0"/>
              <a:t> </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1447800"/>
            <a:ext cx="3667125" cy="25463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Outline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Handouts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Slide Show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Slide Sorter</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762000" y="-533400"/>
            <a:ext cx="7772400" cy="22860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54. </a:t>
            </a:r>
            <a:r>
              <a:rPr lang="en-US" sz="4000" dirty="0" smtClean="0"/>
              <a:t>What VIEW  in PowerPoint is being shown below?</a:t>
            </a:r>
            <a:r>
              <a:rPr lang="en-US" dirty="0" smtClean="0"/>
              <a:t/>
            </a:r>
            <a:br>
              <a:rPr lang="en-US" dirty="0" smtClean="0"/>
            </a:br>
            <a:r>
              <a:rPr lang="en-US" sz="2800" dirty="0" smtClean="0"/>
              <a:t/>
            </a:r>
            <a:br>
              <a:rPr lang="en-US" sz="2800" dirty="0" smtClean="0"/>
            </a:br>
            <a:r>
              <a:rPr lang="en-US" dirty="0" smtClean="0"/>
              <a:t/>
            </a:r>
            <a:br>
              <a:rPr lang="en-US" dirty="0" smtClean="0"/>
            </a:br>
            <a:r>
              <a:rPr lang="en-US" dirty="0" smtClean="0"/>
              <a:t> </a:t>
            </a:r>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1447800"/>
            <a:ext cx="3667125" cy="25463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4724400" y="5105400"/>
            <a:ext cx="4114800" cy="990600"/>
          </a:xfrm>
          <a:prstGeom prst="rect">
            <a:avLst/>
          </a:prstGeom>
          <a:solidFill>
            <a:srgbClr val="FF00FF"/>
          </a:solidFill>
          <a:ln w="19050">
            <a:solidFill>
              <a:srgbClr val="3366FF"/>
            </a:solidFill>
            <a:miter lim="800000"/>
            <a:headEnd/>
            <a:tailEnd/>
          </a:ln>
        </p:spPr>
        <p:txBody>
          <a:bodyPr wrap="none" anchor="ctr"/>
          <a:lstStyle/>
          <a:p>
            <a:r>
              <a:rPr lang="en-US"/>
              <a:t>D:  </a:t>
            </a:r>
            <a:r>
              <a:rPr lang="en-US">
                <a:solidFill>
                  <a:schemeClr val="bg1"/>
                </a:solidFill>
                <a:latin typeface="Arial" charset="0"/>
              </a:rPr>
              <a:t>Peripheral </a:t>
            </a:r>
          </a:p>
          <a:p>
            <a:r>
              <a:rPr lang="en-US">
                <a:solidFill>
                  <a:schemeClr val="bg1"/>
                </a:solidFill>
                <a:latin typeface="Arial" charset="0"/>
              </a:rPr>
              <a:t>	Device</a:t>
            </a:r>
          </a:p>
        </p:txBody>
      </p:sp>
      <p:sp>
        <p:nvSpPr>
          <p:cNvPr id="23555" name="Rectangle 3"/>
          <p:cNvSpPr>
            <a:spLocks noChangeArrowheads="1"/>
          </p:cNvSpPr>
          <p:nvPr/>
        </p:nvSpPr>
        <p:spPr bwMode="auto">
          <a:xfrm>
            <a:off x="304800" y="41148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Platform</a:t>
            </a:r>
          </a:p>
        </p:txBody>
      </p:sp>
      <p:sp>
        <p:nvSpPr>
          <p:cNvPr id="2355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Program</a:t>
            </a:r>
          </a:p>
        </p:txBody>
      </p:sp>
      <p:sp>
        <p:nvSpPr>
          <p:cNvPr id="23557"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GUI</a:t>
            </a:r>
          </a:p>
        </p:txBody>
      </p:sp>
      <p:sp>
        <p:nvSpPr>
          <p:cNvPr id="23558"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5.  A component or equipment that expands a computer’s capabilities.</a:t>
            </a:r>
            <a:endParaRPr lang="en-US" smtClean="0"/>
          </a:p>
        </p:txBody>
      </p:sp>
    </p:spTree>
  </p:cSld>
  <p:clrMapOvr>
    <a:masterClrMapping/>
  </p:clrMapOvr>
  <p:transition>
    <p:dissolv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chemeClr val="tx1"/>
            </a:solidFill>
            <a:miter lim="800000"/>
            <a:headEnd/>
            <a:tailEnd/>
          </a:ln>
        </p:spPr>
        <p:txBody>
          <a:bodyPr wrap="none" anchor="ctr"/>
          <a:lstStyle/>
          <a:p>
            <a:endParaRPr lang="en-US" sz="3200">
              <a:solidFill>
                <a:schemeClr val="bg1"/>
              </a:solidFill>
            </a:endParaRPr>
          </a:p>
        </p:txBody>
      </p:sp>
      <p:sp>
        <p:nvSpPr>
          <p:cNvPr id="65539"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chemeClr val="tx1"/>
            </a:solidFill>
            <a:miter lim="800000"/>
            <a:headEnd/>
            <a:tailEnd/>
          </a:ln>
        </p:spPr>
        <p:txBody>
          <a:bodyPr wrap="none" anchor="ctr"/>
          <a:lstStyle/>
          <a:p>
            <a:endParaRPr lang="en-US" sz="3200"/>
          </a:p>
        </p:txBody>
      </p:sp>
      <p:sp>
        <p:nvSpPr>
          <p:cNvPr id="65540" name="Rectangle 4"/>
          <p:cNvSpPr>
            <a:spLocks noChangeArrowheads="1"/>
          </p:cNvSpPr>
          <p:nvPr/>
        </p:nvSpPr>
        <p:spPr bwMode="auto">
          <a:xfrm>
            <a:off x="304800" y="5105400"/>
            <a:ext cx="4038600" cy="685800"/>
          </a:xfrm>
          <a:prstGeom prst="rect">
            <a:avLst/>
          </a:prstGeom>
          <a:solidFill>
            <a:schemeClr val="tx1"/>
          </a:solidFill>
          <a:ln w="19050">
            <a:solidFill>
              <a:schemeClr val="tx1"/>
            </a:solidFill>
            <a:miter lim="800000"/>
            <a:headEnd/>
            <a:tailEnd/>
          </a:ln>
        </p:spPr>
        <p:txBody>
          <a:bodyPr wrap="none" anchor="ctr"/>
          <a:lstStyle/>
          <a:p>
            <a:endParaRPr lang="en-US" sz="3200"/>
          </a:p>
        </p:txBody>
      </p:sp>
      <p:sp>
        <p:nvSpPr>
          <p:cNvPr id="65541"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chemeClr val="tx1"/>
            </a:solidFill>
            <a:miter lim="800000"/>
            <a:headEnd/>
            <a:tailEnd/>
          </a:ln>
        </p:spPr>
        <p:txBody>
          <a:bodyPr wrap="none" anchor="ctr"/>
          <a:lstStyle/>
          <a:p>
            <a:endParaRPr lang="en-US" sz="3200"/>
          </a:p>
        </p:txBody>
      </p:sp>
      <p:sp>
        <p:nvSpPr>
          <p:cNvPr id="65542" name="Rectangle 6"/>
          <p:cNvSpPr>
            <a:spLocks noGrp="1" noChangeArrowheads="1"/>
          </p:cNvSpPr>
          <p:nvPr>
            <p:ph type="title" idx="4294967295"/>
          </p:nvPr>
        </p:nvSpPr>
        <p:spPr>
          <a:xfrm>
            <a:off x="609600" y="1143000"/>
            <a:ext cx="7772400" cy="1905000"/>
          </a:xfrm>
          <a:solidFill>
            <a:srgbClr val="FF00FF"/>
          </a:solidFill>
        </p:spPr>
        <p:txBody>
          <a:bodyPr/>
          <a:lstStyle/>
          <a:p>
            <a:pPr eaLnBrk="1" hangingPunct="1"/>
            <a:r>
              <a:rPr lang="en-US" sz="7200" smtClean="0">
                <a:latin typeface="Georgia" pitchFamily="18" charset="0"/>
              </a:rPr>
              <a:t>Answers</a:t>
            </a:r>
          </a:p>
        </p:txBody>
      </p:sp>
      <p:sp>
        <p:nvSpPr>
          <p:cNvPr id="65543" name="Rectangle 7"/>
          <p:cNvSpPr>
            <a:spLocks noGrp="1" noChangeArrowheads="1"/>
          </p:cNvSpPr>
          <p:nvPr>
            <p:ph type="body" idx="4294967295"/>
          </p:nvPr>
        </p:nvSpPr>
        <p:spPr>
          <a:xfrm>
            <a:off x="609600" y="1676400"/>
            <a:ext cx="7772400" cy="3733800"/>
          </a:xfrm>
          <a:solidFill>
            <a:srgbClr val="FF00FF"/>
          </a:solidFill>
        </p:spPr>
        <p:txBody>
          <a:bodyPr/>
          <a:lstStyle/>
          <a:p>
            <a:pPr algn="ctr" eaLnBrk="1" hangingPunct="1">
              <a:buFontTx/>
              <a:buNone/>
            </a:pPr>
            <a:endParaRPr lang="en-US" sz="5400" smtClean="0">
              <a:solidFill>
                <a:schemeClr val="bg1"/>
              </a:solidFill>
              <a:latin typeface="Georgia" pitchFamily="18" charset="0"/>
            </a:endParaRPr>
          </a:p>
          <a:p>
            <a:pPr algn="ctr" eaLnBrk="1" hangingPunct="1">
              <a:buFontTx/>
              <a:buNone/>
            </a:pPr>
            <a:r>
              <a:rPr lang="en-US" sz="5400" smtClean="0">
                <a:solidFill>
                  <a:schemeClr val="bg1"/>
                </a:solidFill>
                <a:latin typeface="Georgia" pitchFamily="18" charset="0"/>
              </a:rPr>
              <a:t>The End</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Platform</a:t>
            </a:r>
            <a:endParaRPr lang="en-US">
              <a:solidFill>
                <a:schemeClr val="bg1"/>
              </a:solidFill>
            </a:endParaRPr>
          </a:p>
        </p:txBody>
      </p:sp>
      <p:sp>
        <p:nvSpPr>
          <p:cNvPr id="24579" name="Rectangle 3"/>
          <p:cNvSpPr>
            <a:spLocks noChangeArrowheads="1"/>
          </p:cNvSpPr>
          <p:nvPr/>
        </p:nvSpPr>
        <p:spPr bwMode="auto">
          <a:xfrm>
            <a:off x="381000" y="38100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Hardware</a:t>
            </a:r>
          </a:p>
        </p:txBody>
      </p:sp>
      <p:sp>
        <p:nvSpPr>
          <p:cNvPr id="24580" name="Rectangle 4"/>
          <p:cNvSpPr>
            <a:spLocks noChangeArrowheads="1"/>
          </p:cNvSpPr>
          <p:nvPr/>
        </p:nvSpPr>
        <p:spPr bwMode="auto">
          <a:xfrm>
            <a:off x="304800" y="4953000"/>
            <a:ext cx="4038600" cy="9906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Peripheral</a:t>
            </a:r>
          </a:p>
          <a:p>
            <a:r>
              <a:rPr lang="en-US">
                <a:solidFill>
                  <a:schemeClr val="bg1"/>
                </a:solidFill>
                <a:latin typeface="Arial" charset="0"/>
              </a:rPr>
              <a:t>	Device</a:t>
            </a:r>
          </a:p>
        </p:txBody>
      </p:sp>
      <p:sp>
        <p:nvSpPr>
          <p:cNvPr id="24581" name="Rectangle 5"/>
          <p:cNvSpPr>
            <a:spLocks noChangeArrowheads="1"/>
          </p:cNvSpPr>
          <p:nvPr/>
        </p:nvSpPr>
        <p:spPr bwMode="auto">
          <a:xfrm>
            <a:off x="4724400" y="38100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Software</a:t>
            </a:r>
          </a:p>
        </p:txBody>
      </p:sp>
      <p:sp>
        <p:nvSpPr>
          <p:cNvPr id="24582"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6.  The underlying hardware and software of the computer system (PC or Mac)</a:t>
            </a:r>
            <a:endParaRPr lang="en-US" smtClean="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47244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a:t>D:  </a:t>
            </a:r>
            <a:r>
              <a:rPr lang="en-US">
                <a:solidFill>
                  <a:schemeClr val="bg1"/>
                </a:solidFill>
                <a:latin typeface="Arial" charset="0"/>
              </a:rPr>
              <a:t>Platform</a:t>
            </a:r>
            <a:endParaRPr lang="en-US">
              <a:solidFill>
                <a:schemeClr val="bg1"/>
              </a:solidFill>
            </a:endParaRPr>
          </a:p>
        </p:txBody>
      </p:sp>
      <p:sp>
        <p:nvSpPr>
          <p:cNvPr id="25603" name="Rectangle 3"/>
          <p:cNvSpPr>
            <a:spLocks noChangeArrowheads="1"/>
          </p:cNvSpPr>
          <p:nvPr/>
        </p:nvSpPr>
        <p:spPr bwMode="auto">
          <a:xfrm>
            <a:off x="381000" y="38100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Hardware</a:t>
            </a:r>
          </a:p>
        </p:txBody>
      </p:sp>
      <p:sp>
        <p:nvSpPr>
          <p:cNvPr id="25604" name="Rectangle 4"/>
          <p:cNvSpPr>
            <a:spLocks noChangeArrowheads="1"/>
          </p:cNvSpPr>
          <p:nvPr/>
        </p:nvSpPr>
        <p:spPr bwMode="auto">
          <a:xfrm>
            <a:off x="304800" y="4953000"/>
            <a:ext cx="4038600" cy="9906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Peripheral</a:t>
            </a:r>
          </a:p>
          <a:p>
            <a:r>
              <a:rPr lang="en-US">
                <a:solidFill>
                  <a:schemeClr val="bg1"/>
                </a:solidFill>
                <a:latin typeface="Arial" charset="0"/>
              </a:rPr>
              <a:t>	Device</a:t>
            </a:r>
          </a:p>
        </p:txBody>
      </p:sp>
      <p:sp>
        <p:nvSpPr>
          <p:cNvPr id="25605" name="Rectangle 5"/>
          <p:cNvSpPr>
            <a:spLocks noChangeArrowheads="1"/>
          </p:cNvSpPr>
          <p:nvPr/>
        </p:nvSpPr>
        <p:spPr bwMode="auto">
          <a:xfrm>
            <a:off x="4724400" y="38100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Software</a:t>
            </a:r>
          </a:p>
        </p:txBody>
      </p:sp>
      <p:sp>
        <p:nvSpPr>
          <p:cNvPr id="25606"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6.  The underlying hardware and software of the computer system (PC or Mac)</a:t>
            </a:r>
            <a:endParaRPr lang="en-US" smtClean="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Server</a:t>
            </a:r>
          </a:p>
        </p:txBody>
      </p:sp>
      <p:sp>
        <p:nvSpPr>
          <p:cNvPr id="26627"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Internet</a:t>
            </a:r>
            <a:endParaRPr lang="en-US"/>
          </a:p>
        </p:txBody>
      </p:sp>
      <p:sp>
        <p:nvSpPr>
          <p:cNvPr id="26628"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LAN</a:t>
            </a:r>
          </a:p>
        </p:txBody>
      </p:sp>
      <p:sp>
        <p:nvSpPr>
          <p:cNvPr id="26629"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WAN</a:t>
            </a:r>
          </a:p>
        </p:txBody>
      </p:sp>
      <p:sp>
        <p:nvSpPr>
          <p:cNvPr id="26630"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7.  An interconnected group of computers and peripherals located within a limited area.</a:t>
            </a:r>
            <a:endParaRPr lang="en-US" smtClean="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Server</a:t>
            </a:r>
          </a:p>
        </p:txBody>
      </p:sp>
      <p:sp>
        <p:nvSpPr>
          <p:cNvPr id="27651"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Internet</a:t>
            </a:r>
            <a:endParaRPr lang="en-US"/>
          </a:p>
        </p:txBody>
      </p:sp>
      <p:sp>
        <p:nvSpPr>
          <p:cNvPr id="27652" name="Rectangle 4"/>
          <p:cNvSpPr>
            <a:spLocks noChangeArrowheads="1"/>
          </p:cNvSpPr>
          <p:nvPr/>
        </p:nvSpPr>
        <p:spPr bwMode="auto">
          <a:xfrm>
            <a:off x="3048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a:t>C:  </a:t>
            </a:r>
            <a:r>
              <a:rPr lang="en-US">
                <a:solidFill>
                  <a:schemeClr val="bg1"/>
                </a:solidFill>
                <a:latin typeface="Arial" charset="0"/>
              </a:rPr>
              <a:t>LAN</a:t>
            </a:r>
          </a:p>
        </p:txBody>
      </p:sp>
      <p:sp>
        <p:nvSpPr>
          <p:cNvPr id="27653"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WAN</a:t>
            </a:r>
          </a:p>
        </p:txBody>
      </p:sp>
      <p:sp>
        <p:nvSpPr>
          <p:cNvPr id="27654"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7.  An interconnected group of computers and peripherals located within a limited area.</a:t>
            </a:r>
            <a:endParaRPr lang="en-US" smtClean="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Circuits</a:t>
            </a:r>
            <a:endParaRPr lang="en-US">
              <a:solidFill>
                <a:schemeClr val="bg1"/>
              </a:solidFill>
            </a:endParaRPr>
          </a:p>
        </p:txBody>
      </p:sp>
      <p:sp>
        <p:nvSpPr>
          <p:cNvPr id="28675"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GUI</a:t>
            </a:r>
            <a:endParaRPr lang="en-US"/>
          </a:p>
        </p:txBody>
      </p:sp>
      <p:sp>
        <p:nvSpPr>
          <p:cNvPr id="2867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Platform</a:t>
            </a:r>
          </a:p>
        </p:txBody>
      </p:sp>
      <p:sp>
        <p:nvSpPr>
          <p:cNvPr id="28677"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CPU</a:t>
            </a:r>
          </a:p>
        </p:txBody>
      </p:sp>
      <p:sp>
        <p:nvSpPr>
          <p:cNvPr id="28678" name="Rectangle 6"/>
          <p:cNvSpPr>
            <a:spLocks noGrp="1" noChangeArrowheads="1"/>
          </p:cNvSpPr>
          <p:nvPr>
            <p:ph type="title" idx="4294967295"/>
          </p:nvPr>
        </p:nvSpPr>
        <p:spPr>
          <a:xfrm>
            <a:off x="533400" y="304800"/>
            <a:ext cx="7848600" cy="3200400"/>
          </a:xfrm>
        </p:spPr>
        <p:txBody>
          <a:bodyPr/>
          <a:lstStyle/>
          <a:p>
            <a:pPr algn="l" eaLnBrk="1" hangingPunct="1"/>
            <a:r>
              <a:rPr lang="en-US" smtClean="0">
                <a:latin typeface="Arial" charset="0"/>
              </a:rPr>
              <a:t>8.  Brains of the computer.</a:t>
            </a:r>
            <a:endParaRPr lang="en-US" smtClean="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Circuits</a:t>
            </a:r>
            <a:endParaRPr lang="en-US">
              <a:solidFill>
                <a:schemeClr val="bg1"/>
              </a:solidFill>
            </a:endParaRPr>
          </a:p>
        </p:txBody>
      </p:sp>
      <p:sp>
        <p:nvSpPr>
          <p:cNvPr id="29699"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GUI</a:t>
            </a:r>
            <a:endParaRPr lang="en-US"/>
          </a:p>
        </p:txBody>
      </p:sp>
      <p:sp>
        <p:nvSpPr>
          <p:cNvPr id="29700"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Platform</a:t>
            </a:r>
          </a:p>
        </p:txBody>
      </p:sp>
      <p:sp>
        <p:nvSpPr>
          <p:cNvPr id="29701" name="Rectangle 5"/>
          <p:cNvSpPr>
            <a:spLocks noChangeArrowheads="1"/>
          </p:cNvSpPr>
          <p:nvPr/>
        </p:nvSpPr>
        <p:spPr bwMode="auto">
          <a:xfrm>
            <a:off x="47244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dirty="0">
                <a:solidFill>
                  <a:schemeClr val="bg1"/>
                </a:solidFill>
                <a:latin typeface="Arial" charset="0"/>
              </a:rPr>
              <a:t>CPU</a:t>
            </a:r>
          </a:p>
        </p:txBody>
      </p:sp>
      <p:sp>
        <p:nvSpPr>
          <p:cNvPr id="29702" name="Rectangle 6"/>
          <p:cNvSpPr>
            <a:spLocks noGrp="1" noChangeArrowheads="1"/>
          </p:cNvSpPr>
          <p:nvPr>
            <p:ph type="title" idx="4294967295"/>
          </p:nvPr>
        </p:nvSpPr>
        <p:spPr>
          <a:xfrm>
            <a:off x="533400" y="304800"/>
            <a:ext cx="7848600" cy="3200400"/>
          </a:xfrm>
        </p:spPr>
        <p:txBody>
          <a:bodyPr/>
          <a:lstStyle/>
          <a:p>
            <a:pPr algn="l" eaLnBrk="1" hangingPunct="1"/>
            <a:r>
              <a:rPr lang="en-US" smtClean="0">
                <a:latin typeface="Arial" charset="0"/>
              </a:rPr>
              <a:t>8.  Brains of the computer.</a:t>
            </a:r>
            <a:endParaRPr lang="en-US" smtClean="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dirty="0" smtClean="0">
                <a:solidFill>
                  <a:schemeClr val="bg1"/>
                </a:solidFill>
                <a:latin typeface="Arial" charset="0"/>
              </a:rPr>
              <a:t>Master Device</a:t>
            </a:r>
            <a:endParaRPr lang="en-US" dirty="0">
              <a:solidFill>
                <a:schemeClr val="bg1"/>
              </a:solidFill>
            </a:endParaRPr>
          </a:p>
        </p:txBody>
      </p:sp>
      <p:sp>
        <p:nvSpPr>
          <p:cNvPr id="30723" name="Rectangle 3"/>
          <p:cNvSpPr>
            <a:spLocks noChangeArrowheads="1"/>
          </p:cNvSpPr>
          <p:nvPr/>
        </p:nvSpPr>
        <p:spPr bwMode="auto">
          <a:xfrm>
            <a:off x="304800" y="4038600"/>
            <a:ext cx="421005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dirty="0" smtClean="0">
                <a:solidFill>
                  <a:schemeClr val="bg1"/>
                </a:solidFill>
                <a:latin typeface="Arial" charset="0"/>
              </a:rPr>
              <a:t>CPU</a:t>
            </a:r>
            <a:endParaRPr lang="en-US" dirty="0"/>
          </a:p>
        </p:txBody>
      </p:sp>
      <p:sp>
        <p:nvSpPr>
          <p:cNvPr id="30724"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dirty="0" smtClean="0">
                <a:solidFill>
                  <a:schemeClr val="bg1"/>
                </a:solidFill>
                <a:latin typeface="Arial" charset="0"/>
              </a:rPr>
              <a:t>System Unit	</a:t>
            </a:r>
            <a:endParaRPr lang="en-US" dirty="0">
              <a:solidFill>
                <a:schemeClr val="bg1"/>
              </a:solidFill>
              <a:latin typeface="Arial" charset="0"/>
            </a:endParaRPr>
          </a:p>
        </p:txBody>
      </p:sp>
      <p:sp>
        <p:nvSpPr>
          <p:cNvPr id="30725" name="Rectangle 5"/>
          <p:cNvSpPr>
            <a:spLocks noChangeArrowheads="1"/>
          </p:cNvSpPr>
          <p:nvPr/>
        </p:nvSpPr>
        <p:spPr bwMode="auto">
          <a:xfrm>
            <a:off x="47244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dirty="0" smtClean="0">
                <a:solidFill>
                  <a:schemeClr val="bg1"/>
                </a:solidFill>
                <a:latin typeface="Arial" charset="0"/>
              </a:rPr>
              <a:t>Operating System</a:t>
            </a:r>
            <a:endParaRPr lang="en-US" dirty="0">
              <a:solidFill>
                <a:schemeClr val="bg1"/>
              </a:solidFill>
              <a:latin typeface="Arial" charset="0"/>
            </a:endParaRPr>
          </a:p>
        </p:txBody>
      </p:sp>
      <p:sp>
        <p:nvSpPr>
          <p:cNvPr id="30726" name="Rectangle 6"/>
          <p:cNvSpPr>
            <a:spLocks noGrp="1" noChangeArrowheads="1"/>
          </p:cNvSpPr>
          <p:nvPr>
            <p:ph type="title" idx="4294967295"/>
          </p:nvPr>
        </p:nvSpPr>
        <p:spPr>
          <a:xfrm>
            <a:off x="533400" y="533400"/>
            <a:ext cx="7772400" cy="2514600"/>
          </a:xfrm>
        </p:spPr>
        <p:txBody>
          <a:bodyPr/>
          <a:lstStyle/>
          <a:p>
            <a:pPr algn="l" eaLnBrk="1" hangingPunct="1"/>
            <a:r>
              <a:rPr lang="en-US" dirty="0" smtClean="0">
                <a:latin typeface="Arial" charset="0"/>
              </a:rPr>
              <a:t>9. </a:t>
            </a:r>
            <a:r>
              <a:rPr lang="en-US" dirty="0" smtClean="0"/>
              <a:t>The __________________ is the software that controls the overall functions of a computer.</a:t>
            </a:r>
            <a:br>
              <a:rPr lang="en-US" dirty="0" smtClean="0"/>
            </a:br>
            <a:endParaRPr lang="en-US" dirty="0" smtClean="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dirty="0" smtClean="0">
                <a:solidFill>
                  <a:schemeClr val="bg1"/>
                </a:solidFill>
                <a:latin typeface="Arial" charset="0"/>
              </a:rPr>
              <a:t>Master Device</a:t>
            </a:r>
            <a:endParaRPr lang="en-US" dirty="0">
              <a:solidFill>
                <a:schemeClr val="bg1"/>
              </a:solidFill>
            </a:endParaRPr>
          </a:p>
        </p:txBody>
      </p:sp>
      <p:sp>
        <p:nvSpPr>
          <p:cNvPr id="30723" name="Rectangle 3"/>
          <p:cNvSpPr>
            <a:spLocks noChangeArrowheads="1"/>
          </p:cNvSpPr>
          <p:nvPr/>
        </p:nvSpPr>
        <p:spPr bwMode="auto">
          <a:xfrm>
            <a:off x="304800" y="4038600"/>
            <a:ext cx="421005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dirty="0" smtClean="0">
                <a:solidFill>
                  <a:schemeClr val="bg1"/>
                </a:solidFill>
                <a:latin typeface="Arial" charset="0"/>
              </a:rPr>
              <a:t>CPU</a:t>
            </a:r>
            <a:endParaRPr lang="en-US" dirty="0"/>
          </a:p>
        </p:txBody>
      </p:sp>
      <p:sp>
        <p:nvSpPr>
          <p:cNvPr id="30724"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dirty="0" smtClean="0">
                <a:solidFill>
                  <a:schemeClr val="bg1"/>
                </a:solidFill>
                <a:latin typeface="Arial" charset="0"/>
              </a:rPr>
              <a:t>System Unit	</a:t>
            </a:r>
            <a:endParaRPr lang="en-US" dirty="0">
              <a:solidFill>
                <a:schemeClr val="bg1"/>
              </a:solidFill>
              <a:latin typeface="Arial" charset="0"/>
            </a:endParaRPr>
          </a:p>
        </p:txBody>
      </p:sp>
      <p:sp>
        <p:nvSpPr>
          <p:cNvPr id="30725" name="Rectangle 5"/>
          <p:cNvSpPr>
            <a:spLocks noChangeArrowheads="1"/>
          </p:cNvSpPr>
          <p:nvPr/>
        </p:nvSpPr>
        <p:spPr bwMode="auto">
          <a:xfrm>
            <a:off x="4724400" y="4038600"/>
            <a:ext cx="4419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B:  </a:t>
            </a:r>
            <a:r>
              <a:rPr lang="en-US" dirty="0" smtClean="0">
                <a:solidFill>
                  <a:schemeClr val="bg1"/>
                </a:solidFill>
                <a:latin typeface="Arial" charset="0"/>
              </a:rPr>
              <a:t>Operating System</a:t>
            </a:r>
            <a:endParaRPr lang="en-US" dirty="0">
              <a:solidFill>
                <a:schemeClr val="bg1"/>
              </a:solidFill>
              <a:latin typeface="Arial" charset="0"/>
            </a:endParaRPr>
          </a:p>
        </p:txBody>
      </p:sp>
      <p:sp>
        <p:nvSpPr>
          <p:cNvPr id="30726" name="Rectangle 6"/>
          <p:cNvSpPr>
            <a:spLocks noGrp="1" noChangeArrowheads="1"/>
          </p:cNvSpPr>
          <p:nvPr>
            <p:ph type="title" idx="4294967295"/>
          </p:nvPr>
        </p:nvSpPr>
        <p:spPr>
          <a:xfrm>
            <a:off x="533400" y="533400"/>
            <a:ext cx="7772400" cy="2514600"/>
          </a:xfrm>
        </p:spPr>
        <p:txBody>
          <a:bodyPr/>
          <a:lstStyle/>
          <a:p>
            <a:pPr algn="l" eaLnBrk="1" hangingPunct="1"/>
            <a:r>
              <a:rPr lang="en-US" dirty="0" smtClean="0">
                <a:latin typeface="Arial" charset="0"/>
              </a:rPr>
              <a:t>9. </a:t>
            </a:r>
            <a:r>
              <a:rPr lang="en-US" dirty="0" smtClean="0"/>
              <a:t>The __________________ is the software that controls the overall functions of a computer.</a:t>
            </a:r>
            <a:br>
              <a:rPr lang="en-US" dirty="0" smtClean="0"/>
            </a:br>
            <a:endParaRPr lang="en-US" dirty="0" smtClean="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Silicon Chip</a:t>
            </a:r>
            <a:endParaRPr lang="en-US">
              <a:solidFill>
                <a:schemeClr val="bg1"/>
              </a:solidFill>
            </a:endParaRPr>
          </a:p>
        </p:txBody>
      </p:sp>
      <p:sp>
        <p:nvSpPr>
          <p:cNvPr id="14339" name="Rectangle 1027"/>
          <p:cNvSpPr>
            <a:spLocks noChangeArrowheads="1"/>
          </p:cNvSpPr>
          <p:nvPr/>
        </p:nvSpPr>
        <p:spPr bwMode="auto">
          <a:xfrm>
            <a:off x="533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Storage Device</a:t>
            </a:r>
            <a:endParaRPr lang="en-US"/>
          </a:p>
        </p:txBody>
      </p:sp>
      <p:sp>
        <p:nvSpPr>
          <p:cNvPr id="14340" name="Rectangle 1028"/>
          <p:cNvSpPr>
            <a:spLocks noChangeArrowheads="1"/>
          </p:cNvSpPr>
          <p:nvPr/>
        </p:nvSpPr>
        <p:spPr bwMode="auto">
          <a:xfrm>
            <a:off x="533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a:solidFill>
                  <a:schemeClr val="bg1"/>
                </a:solidFill>
                <a:latin typeface="Arial" charset="0"/>
              </a:rPr>
              <a:t>Peripheral Device</a:t>
            </a:r>
          </a:p>
        </p:txBody>
      </p:sp>
      <p:sp>
        <p:nvSpPr>
          <p:cNvPr id="14341" name="Rectangle 1029"/>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Output Device</a:t>
            </a:r>
          </a:p>
        </p:txBody>
      </p:sp>
      <p:sp>
        <p:nvSpPr>
          <p:cNvPr id="14342" name="Rectangle 1030"/>
          <p:cNvSpPr>
            <a:spLocks noGrp="1" noChangeArrowheads="1"/>
          </p:cNvSpPr>
          <p:nvPr>
            <p:ph type="title" idx="4294967295"/>
          </p:nvPr>
        </p:nvSpPr>
        <p:spPr>
          <a:xfrm>
            <a:off x="609600" y="609600"/>
            <a:ext cx="7772400" cy="2438400"/>
          </a:xfrm>
        </p:spPr>
        <p:txBody>
          <a:bodyPr/>
          <a:lstStyle/>
          <a:p>
            <a:pPr algn="l" eaLnBrk="1" hangingPunct="1"/>
            <a:r>
              <a:rPr lang="en-US" sz="4000" smtClean="0">
                <a:latin typeface="Arial" charset="0"/>
              </a:rPr>
              <a:t>1.  A mechanical apparatus that records data to and retrieves data from a storage medium.</a:t>
            </a:r>
            <a:endParaRPr lang="en-US" sz="4000" smtClean="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3000">
                <a:solidFill>
                  <a:schemeClr val="bg1"/>
                </a:solidFill>
                <a:latin typeface="Arial" charset="0"/>
              </a:rPr>
              <a:t>Time bomb</a:t>
            </a:r>
          </a:p>
        </p:txBody>
      </p:sp>
      <p:sp>
        <p:nvSpPr>
          <p:cNvPr id="32771"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000">
                <a:solidFill>
                  <a:schemeClr val="bg1"/>
                </a:solidFill>
                <a:latin typeface="Arial" charset="0"/>
              </a:rPr>
              <a:t>Attachment</a:t>
            </a:r>
            <a:endParaRPr lang="en-US"/>
          </a:p>
        </p:txBody>
      </p:sp>
      <p:sp>
        <p:nvSpPr>
          <p:cNvPr id="32772"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000">
                <a:solidFill>
                  <a:schemeClr val="bg1"/>
                </a:solidFill>
                <a:latin typeface="Arial" charset="0"/>
              </a:rPr>
              <a:t>Worm</a:t>
            </a:r>
          </a:p>
        </p:txBody>
      </p:sp>
      <p:sp>
        <p:nvSpPr>
          <p:cNvPr id="32773"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3000">
                <a:solidFill>
                  <a:schemeClr val="bg1"/>
                </a:solidFill>
                <a:latin typeface="Arial" charset="0"/>
              </a:rPr>
              <a:t>File Virus</a:t>
            </a:r>
          </a:p>
        </p:txBody>
      </p:sp>
      <p:sp>
        <p:nvSpPr>
          <p:cNvPr id="32774"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latin typeface="Arial" charset="0"/>
              </a:rPr>
              <a:t>10.  A virus that attaches to an application program, such as a game.</a:t>
            </a:r>
            <a:endParaRPr lang="en-US" dirty="0" smtClean="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3000">
                <a:solidFill>
                  <a:schemeClr val="bg1"/>
                </a:solidFill>
                <a:latin typeface="Arial" charset="0"/>
              </a:rPr>
              <a:t>Time bomb</a:t>
            </a:r>
          </a:p>
        </p:txBody>
      </p:sp>
      <p:sp>
        <p:nvSpPr>
          <p:cNvPr id="33795"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000">
                <a:solidFill>
                  <a:schemeClr val="bg1"/>
                </a:solidFill>
                <a:latin typeface="Arial" charset="0"/>
              </a:rPr>
              <a:t>Attachment</a:t>
            </a:r>
            <a:endParaRPr lang="en-US"/>
          </a:p>
        </p:txBody>
      </p:sp>
      <p:sp>
        <p:nvSpPr>
          <p:cNvPr id="3379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000">
                <a:solidFill>
                  <a:schemeClr val="bg1"/>
                </a:solidFill>
                <a:latin typeface="Arial" charset="0"/>
              </a:rPr>
              <a:t>Worm</a:t>
            </a:r>
          </a:p>
        </p:txBody>
      </p:sp>
      <p:sp>
        <p:nvSpPr>
          <p:cNvPr id="33797" name="Rectangle 5"/>
          <p:cNvSpPr>
            <a:spLocks noChangeArrowheads="1"/>
          </p:cNvSpPr>
          <p:nvPr/>
        </p:nvSpPr>
        <p:spPr bwMode="auto">
          <a:xfrm>
            <a:off x="47244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a:t>B:  </a:t>
            </a:r>
            <a:r>
              <a:rPr lang="en-US" sz="3000">
                <a:solidFill>
                  <a:schemeClr val="bg1"/>
                </a:solidFill>
                <a:latin typeface="Arial" charset="0"/>
              </a:rPr>
              <a:t>File Virus</a:t>
            </a:r>
          </a:p>
        </p:txBody>
      </p:sp>
      <p:sp>
        <p:nvSpPr>
          <p:cNvPr id="3379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latin typeface="Arial" charset="0"/>
              </a:rPr>
              <a:t>10.  A virus that attaches to an application program, such as a game.</a:t>
            </a:r>
            <a:endParaRPr lang="en-US" dirty="0" smtClean="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4800600" y="5181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Platform</a:t>
            </a:r>
            <a:endParaRPr lang="en-US">
              <a:solidFill>
                <a:schemeClr val="bg1"/>
              </a:solidFill>
            </a:endParaRPr>
          </a:p>
        </p:txBody>
      </p:sp>
      <p:sp>
        <p:nvSpPr>
          <p:cNvPr id="34819"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Application</a:t>
            </a:r>
            <a:endParaRPr lang="en-US"/>
          </a:p>
        </p:txBody>
      </p:sp>
      <p:sp>
        <p:nvSpPr>
          <p:cNvPr id="34820" name="Rectangle 4"/>
          <p:cNvSpPr>
            <a:spLocks noChangeArrowheads="1"/>
          </p:cNvSpPr>
          <p:nvPr/>
        </p:nvSpPr>
        <p:spPr bwMode="auto">
          <a:xfrm>
            <a:off x="304800" y="5181600"/>
            <a:ext cx="4267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Program</a:t>
            </a:r>
          </a:p>
        </p:txBody>
      </p:sp>
      <p:sp>
        <p:nvSpPr>
          <p:cNvPr id="34821"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Hardware</a:t>
            </a:r>
          </a:p>
        </p:txBody>
      </p:sp>
      <p:sp>
        <p:nvSpPr>
          <p:cNvPr id="34822"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11.  A type of software that helps you perform a specific task such as word processing.</a:t>
            </a:r>
            <a:endParaRPr lang="en-US" smtClean="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4800600" y="5181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Platform</a:t>
            </a:r>
            <a:endParaRPr lang="en-US">
              <a:solidFill>
                <a:schemeClr val="bg1"/>
              </a:solidFill>
            </a:endParaRPr>
          </a:p>
        </p:txBody>
      </p:sp>
      <p:sp>
        <p:nvSpPr>
          <p:cNvPr id="35843"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a:t>A:  </a:t>
            </a:r>
            <a:r>
              <a:rPr lang="en-US">
                <a:solidFill>
                  <a:schemeClr val="bg1"/>
                </a:solidFill>
                <a:latin typeface="Arial" charset="0"/>
              </a:rPr>
              <a:t>Application</a:t>
            </a:r>
            <a:endParaRPr lang="en-US"/>
          </a:p>
        </p:txBody>
      </p:sp>
      <p:sp>
        <p:nvSpPr>
          <p:cNvPr id="35844" name="Rectangle 4"/>
          <p:cNvSpPr>
            <a:spLocks noChangeArrowheads="1"/>
          </p:cNvSpPr>
          <p:nvPr/>
        </p:nvSpPr>
        <p:spPr bwMode="auto">
          <a:xfrm>
            <a:off x="304800" y="5181600"/>
            <a:ext cx="4267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Program</a:t>
            </a:r>
          </a:p>
        </p:txBody>
      </p:sp>
      <p:sp>
        <p:nvSpPr>
          <p:cNvPr id="35845"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Hardware</a:t>
            </a:r>
          </a:p>
        </p:txBody>
      </p:sp>
      <p:sp>
        <p:nvSpPr>
          <p:cNvPr id="35846"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11.  A type of software that helps you perform a specific task such as word processing.</a:t>
            </a:r>
            <a:endParaRPr lang="en-US" smtClean="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dirty="0" smtClean="0">
                <a:solidFill>
                  <a:schemeClr val="bg1"/>
                </a:solidFill>
                <a:latin typeface="Arial" charset="0"/>
              </a:rPr>
              <a:t>System Unit</a:t>
            </a:r>
            <a:endParaRPr lang="en-US" dirty="0">
              <a:solidFill>
                <a:schemeClr val="bg1"/>
              </a:solidFill>
            </a:endParaRPr>
          </a:p>
        </p:txBody>
      </p:sp>
      <p:sp>
        <p:nvSpPr>
          <p:cNvPr id="36867" name="Rectangle 3"/>
          <p:cNvSpPr>
            <a:spLocks noChangeArrowheads="1"/>
          </p:cNvSpPr>
          <p:nvPr/>
        </p:nvSpPr>
        <p:spPr bwMode="auto">
          <a:xfrm>
            <a:off x="304800" y="3962400"/>
            <a:ext cx="4267200" cy="7620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dirty="0" smtClean="0">
                <a:solidFill>
                  <a:schemeClr val="bg1"/>
                </a:solidFill>
                <a:latin typeface="Arial" charset="0"/>
              </a:rPr>
              <a:t>Handheld</a:t>
            </a:r>
            <a:endParaRPr lang="en-US" dirty="0"/>
          </a:p>
        </p:txBody>
      </p:sp>
      <p:sp>
        <p:nvSpPr>
          <p:cNvPr id="36868"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dirty="0" smtClean="0">
                <a:solidFill>
                  <a:schemeClr val="bg1"/>
                </a:solidFill>
                <a:latin typeface="Arial" charset="0"/>
              </a:rPr>
              <a:t>Computer	</a:t>
            </a:r>
            <a:endParaRPr lang="en-US" dirty="0">
              <a:solidFill>
                <a:schemeClr val="bg1"/>
              </a:solidFill>
              <a:latin typeface="Arial" charset="0"/>
            </a:endParaRPr>
          </a:p>
        </p:txBody>
      </p:sp>
      <p:sp>
        <p:nvSpPr>
          <p:cNvPr id="36869" name="Rectangle 5"/>
          <p:cNvSpPr>
            <a:spLocks noChangeArrowheads="1"/>
          </p:cNvSpPr>
          <p:nvPr/>
        </p:nvSpPr>
        <p:spPr bwMode="auto">
          <a:xfrm>
            <a:off x="4724400" y="4038600"/>
            <a:ext cx="41910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dirty="0" smtClean="0">
                <a:solidFill>
                  <a:schemeClr val="bg1"/>
                </a:solidFill>
                <a:latin typeface="Arial" charset="0"/>
              </a:rPr>
              <a:t>Motherboard</a:t>
            </a:r>
            <a:endParaRPr lang="en-US" dirty="0">
              <a:solidFill>
                <a:schemeClr val="bg1"/>
              </a:solidFill>
              <a:latin typeface="Arial" charset="0"/>
            </a:endParaRPr>
          </a:p>
        </p:txBody>
      </p:sp>
      <p:sp>
        <p:nvSpPr>
          <p:cNvPr id="36870" name="Rectangle 6"/>
          <p:cNvSpPr>
            <a:spLocks noGrp="1" noChangeArrowheads="1"/>
          </p:cNvSpPr>
          <p:nvPr>
            <p:ph type="title" idx="4294967295"/>
          </p:nvPr>
        </p:nvSpPr>
        <p:spPr>
          <a:xfrm>
            <a:off x="609600" y="304800"/>
            <a:ext cx="7848600" cy="2895600"/>
          </a:xfrm>
        </p:spPr>
        <p:txBody>
          <a:bodyPr/>
          <a:lstStyle/>
          <a:p>
            <a:pPr algn="l" eaLnBrk="1" hangingPunct="1"/>
            <a:r>
              <a:rPr lang="en-US" dirty="0" smtClean="0">
                <a:latin typeface="Arial" charset="0"/>
              </a:rPr>
              <a:t>12.  Any machine that accepts input, processes data, stores data and produces output.</a:t>
            </a:r>
            <a:endParaRPr lang="en-US" dirty="0" smtClean="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dirty="0" smtClean="0">
                <a:solidFill>
                  <a:schemeClr val="bg1"/>
                </a:solidFill>
                <a:latin typeface="Arial" charset="0"/>
              </a:rPr>
              <a:t>System Unit</a:t>
            </a:r>
            <a:endParaRPr lang="en-US" dirty="0">
              <a:solidFill>
                <a:schemeClr val="bg1"/>
              </a:solidFill>
            </a:endParaRPr>
          </a:p>
        </p:txBody>
      </p:sp>
      <p:sp>
        <p:nvSpPr>
          <p:cNvPr id="36867" name="Rectangle 3"/>
          <p:cNvSpPr>
            <a:spLocks noChangeArrowheads="1"/>
          </p:cNvSpPr>
          <p:nvPr/>
        </p:nvSpPr>
        <p:spPr bwMode="auto">
          <a:xfrm>
            <a:off x="304800" y="3962400"/>
            <a:ext cx="4267200" cy="7620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dirty="0" smtClean="0">
                <a:solidFill>
                  <a:schemeClr val="bg1"/>
                </a:solidFill>
                <a:latin typeface="Arial" charset="0"/>
              </a:rPr>
              <a:t>Handheld</a:t>
            </a:r>
            <a:endParaRPr lang="en-US" dirty="0"/>
          </a:p>
        </p:txBody>
      </p:sp>
      <p:sp>
        <p:nvSpPr>
          <p:cNvPr id="36868" name="Rectangle 4"/>
          <p:cNvSpPr>
            <a:spLocks noChangeArrowheads="1"/>
          </p:cNvSpPr>
          <p:nvPr/>
        </p:nvSpPr>
        <p:spPr bwMode="auto">
          <a:xfrm>
            <a:off x="304800" y="5105400"/>
            <a:ext cx="4038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C:  </a:t>
            </a:r>
            <a:r>
              <a:rPr lang="en-US" dirty="0" smtClean="0">
                <a:solidFill>
                  <a:schemeClr val="bg1"/>
                </a:solidFill>
                <a:latin typeface="Arial" charset="0"/>
              </a:rPr>
              <a:t>Computer	</a:t>
            </a:r>
            <a:endParaRPr lang="en-US" dirty="0">
              <a:solidFill>
                <a:schemeClr val="bg1"/>
              </a:solidFill>
              <a:latin typeface="Arial" charset="0"/>
            </a:endParaRPr>
          </a:p>
        </p:txBody>
      </p:sp>
      <p:sp>
        <p:nvSpPr>
          <p:cNvPr id="36869" name="Rectangle 5"/>
          <p:cNvSpPr>
            <a:spLocks noChangeArrowheads="1"/>
          </p:cNvSpPr>
          <p:nvPr/>
        </p:nvSpPr>
        <p:spPr bwMode="auto">
          <a:xfrm>
            <a:off x="4724400" y="4038600"/>
            <a:ext cx="41910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dirty="0" smtClean="0">
                <a:solidFill>
                  <a:schemeClr val="bg1"/>
                </a:solidFill>
                <a:latin typeface="Arial" charset="0"/>
              </a:rPr>
              <a:t>Motherboard</a:t>
            </a:r>
            <a:endParaRPr lang="en-US" dirty="0">
              <a:solidFill>
                <a:schemeClr val="bg1"/>
              </a:solidFill>
              <a:latin typeface="Arial" charset="0"/>
            </a:endParaRPr>
          </a:p>
        </p:txBody>
      </p:sp>
      <p:sp>
        <p:nvSpPr>
          <p:cNvPr id="36870" name="Rectangle 6"/>
          <p:cNvSpPr>
            <a:spLocks noGrp="1" noChangeArrowheads="1"/>
          </p:cNvSpPr>
          <p:nvPr>
            <p:ph type="title" idx="4294967295"/>
          </p:nvPr>
        </p:nvSpPr>
        <p:spPr>
          <a:xfrm>
            <a:off x="609600" y="304800"/>
            <a:ext cx="7848600" cy="2895600"/>
          </a:xfrm>
        </p:spPr>
        <p:txBody>
          <a:bodyPr/>
          <a:lstStyle/>
          <a:p>
            <a:pPr algn="l" eaLnBrk="1" hangingPunct="1"/>
            <a:r>
              <a:rPr lang="en-US" dirty="0" smtClean="0">
                <a:latin typeface="Arial" charset="0"/>
              </a:rPr>
              <a:t>12.  Any machine that accepts input, processes data, stores data and produces output.</a:t>
            </a:r>
            <a:endParaRPr lang="en-US" dirty="0" smtClean="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3200" dirty="0" smtClean="0">
                <a:solidFill>
                  <a:schemeClr val="bg1"/>
                </a:solidFill>
                <a:latin typeface="Arial" charset="0"/>
              </a:rPr>
              <a:t>Query</a:t>
            </a:r>
            <a:endParaRPr lang="en-US" sz="3200" dirty="0">
              <a:solidFill>
                <a:schemeClr val="bg1"/>
              </a:solidFill>
            </a:endParaRPr>
          </a:p>
        </p:txBody>
      </p:sp>
      <p:sp>
        <p:nvSpPr>
          <p:cNvPr id="38915" name="Rectangle 3"/>
          <p:cNvSpPr>
            <a:spLocks noChangeArrowheads="1"/>
          </p:cNvSpPr>
          <p:nvPr/>
        </p:nvSpPr>
        <p:spPr bwMode="auto">
          <a:xfrm>
            <a:off x="304800" y="4038600"/>
            <a:ext cx="43434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2400" dirty="0" smtClean="0">
                <a:solidFill>
                  <a:schemeClr val="bg1"/>
                </a:solidFill>
                <a:latin typeface="Arial" charset="0"/>
              </a:rPr>
              <a:t>Form</a:t>
            </a:r>
            <a:r>
              <a:rPr lang="en-US" sz="3200" dirty="0" smtClean="0">
                <a:solidFill>
                  <a:schemeClr val="bg1"/>
                </a:solidFill>
                <a:latin typeface="Arial" charset="0"/>
              </a:rPr>
              <a:t>	</a:t>
            </a:r>
            <a:endParaRPr lang="en-US" sz="3200" dirty="0"/>
          </a:p>
        </p:txBody>
      </p:sp>
      <p:sp>
        <p:nvSpPr>
          <p:cNvPr id="3891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3200" dirty="0" smtClean="0">
                <a:solidFill>
                  <a:schemeClr val="bg1"/>
                </a:solidFill>
                <a:latin typeface="Arial" charset="0"/>
              </a:rPr>
              <a:t>Report</a:t>
            </a:r>
            <a:endParaRPr lang="en-US" sz="3200" dirty="0"/>
          </a:p>
        </p:txBody>
      </p:sp>
      <p:sp>
        <p:nvSpPr>
          <p:cNvPr id="38917"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sz="3200" dirty="0" smtClean="0">
                <a:solidFill>
                  <a:schemeClr val="bg1"/>
                </a:solidFill>
                <a:latin typeface="Arial" charset="0"/>
              </a:rPr>
              <a:t>Table</a:t>
            </a:r>
            <a:endParaRPr lang="en-US" sz="3200" dirty="0"/>
          </a:p>
        </p:txBody>
      </p:sp>
      <p:sp>
        <p:nvSpPr>
          <p:cNvPr id="38918" name="Rectangle 6"/>
          <p:cNvSpPr>
            <a:spLocks noGrp="1" noChangeArrowheads="1"/>
          </p:cNvSpPr>
          <p:nvPr>
            <p:ph type="title" idx="4294967295"/>
          </p:nvPr>
        </p:nvSpPr>
        <p:spPr>
          <a:xfrm>
            <a:off x="304800" y="304800"/>
            <a:ext cx="8077200" cy="3048000"/>
          </a:xfrm>
        </p:spPr>
        <p:txBody>
          <a:bodyPr/>
          <a:lstStyle/>
          <a:p>
            <a:pPr algn="l" eaLnBrk="1" hangingPunct="1"/>
            <a:r>
              <a:rPr lang="en-US" dirty="0" smtClean="0">
                <a:latin typeface="Arial" charset="0"/>
              </a:rPr>
              <a:t>13. What database object is used to display and summarize data?  </a:t>
            </a:r>
            <a:endParaRPr lang="en-US" dirty="0" smtClean="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3200" dirty="0" smtClean="0">
                <a:solidFill>
                  <a:schemeClr val="bg1"/>
                </a:solidFill>
                <a:latin typeface="Arial" charset="0"/>
              </a:rPr>
              <a:t>Query</a:t>
            </a:r>
            <a:endParaRPr lang="en-US" sz="3200" dirty="0">
              <a:solidFill>
                <a:schemeClr val="bg1"/>
              </a:solidFill>
            </a:endParaRPr>
          </a:p>
        </p:txBody>
      </p:sp>
      <p:sp>
        <p:nvSpPr>
          <p:cNvPr id="38915" name="Rectangle 3"/>
          <p:cNvSpPr>
            <a:spLocks noChangeArrowheads="1"/>
          </p:cNvSpPr>
          <p:nvPr/>
        </p:nvSpPr>
        <p:spPr bwMode="auto">
          <a:xfrm>
            <a:off x="304800" y="4038600"/>
            <a:ext cx="43434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2400" dirty="0" smtClean="0">
                <a:solidFill>
                  <a:schemeClr val="bg1"/>
                </a:solidFill>
                <a:latin typeface="Arial" charset="0"/>
              </a:rPr>
              <a:t>Form</a:t>
            </a:r>
            <a:r>
              <a:rPr lang="en-US" sz="3200" dirty="0" smtClean="0">
                <a:solidFill>
                  <a:schemeClr val="bg1"/>
                </a:solidFill>
                <a:latin typeface="Arial" charset="0"/>
              </a:rPr>
              <a:t>	</a:t>
            </a:r>
            <a:endParaRPr lang="en-US" sz="3200" dirty="0"/>
          </a:p>
        </p:txBody>
      </p:sp>
      <p:sp>
        <p:nvSpPr>
          <p:cNvPr id="38916" name="Rectangle 4"/>
          <p:cNvSpPr>
            <a:spLocks noChangeArrowheads="1"/>
          </p:cNvSpPr>
          <p:nvPr/>
        </p:nvSpPr>
        <p:spPr bwMode="auto">
          <a:xfrm>
            <a:off x="304800" y="5105400"/>
            <a:ext cx="4038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C: </a:t>
            </a:r>
            <a:r>
              <a:rPr lang="en-US" sz="3200" dirty="0" smtClean="0">
                <a:solidFill>
                  <a:schemeClr val="bg1"/>
                </a:solidFill>
                <a:latin typeface="Arial" charset="0"/>
              </a:rPr>
              <a:t>Report</a:t>
            </a:r>
            <a:endParaRPr lang="en-US" sz="3200" dirty="0"/>
          </a:p>
        </p:txBody>
      </p:sp>
      <p:sp>
        <p:nvSpPr>
          <p:cNvPr id="38917"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sz="3200" dirty="0" smtClean="0">
                <a:solidFill>
                  <a:schemeClr val="bg1"/>
                </a:solidFill>
                <a:latin typeface="Arial" charset="0"/>
              </a:rPr>
              <a:t>Table</a:t>
            </a:r>
            <a:endParaRPr lang="en-US" sz="3200" dirty="0"/>
          </a:p>
        </p:txBody>
      </p:sp>
      <p:sp>
        <p:nvSpPr>
          <p:cNvPr id="38918" name="Rectangle 6"/>
          <p:cNvSpPr>
            <a:spLocks noGrp="1" noChangeArrowheads="1"/>
          </p:cNvSpPr>
          <p:nvPr>
            <p:ph type="title" idx="4294967295"/>
          </p:nvPr>
        </p:nvSpPr>
        <p:spPr>
          <a:xfrm>
            <a:off x="304800" y="304800"/>
            <a:ext cx="8077200" cy="2971800"/>
          </a:xfrm>
        </p:spPr>
        <p:txBody>
          <a:bodyPr/>
          <a:lstStyle/>
          <a:p>
            <a:pPr algn="l" eaLnBrk="1" hangingPunct="1"/>
            <a:r>
              <a:rPr lang="en-US" dirty="0" smtClean="0">
                <a:latin typeface="Arial" charset="0"/>
              </a:rPr>
              <a:t>13. </a:t>
            </a:r>
            <a:r>
              <a:rPr lang="en-US" dirty="0">
                <a:latin typeface="Arial" charset="0"/>
              </a:rPr>
              <a:t>What database object is used to display and summarize data? </a:t>
            </a:r>
            <a:endParaRPr lang="en-US" dirty="0" smtClean="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rPr>
              <a:t>T</a:t>
            </a:r>
            <a:r>
              <a:rPr lang="en-US" b="1">
                <a:solidFill>
                  <a:schemeClr val="bg1"/>
                </a:solidFill>
                <a:latin typeface="Arial" charset="0"/>
              </a:rPr>
              <a:t>erabyte</a:t>
            </a:r>
          </a:p>
        </p:txBody>
      </p:sp>
      <p:sp>
        <p:nvSpPr>
          <p:cNvPr id="40963" name="Rectangle 1027"/>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2800" b="1">
                <a:solidFill>
                  <a:schemeClr val="bg1"/>
                </a:solidFill>
                <a:latin typeface="Arial" charset="0"/>
              </a:rPr>
              <a:t>Kilobyte</a:t>
            </a:r>
            <a:endParaRPr lang="en-US" sz="2800" b="1">
              <a:solidFill>
                <a:schemeClr val="bg1"/>
              </a:solidFill>
            </a:endParaRPr>
          </a:p>
        </p:txBody>
      </p:sp>
      <p:sp>
        <p:nvSpPr>
          <p:cNvPr id="40964" name="Rectangle 1028"/>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2800" b="1">
                <a:solidFill>
                  <a:schemeClr val="bg1"/>
                </a:solidFill>
                <a:latin typeface="Arial" charset="0"/>
              </a:rPr>
              <a:t>Megabyte</a:t>
            </a:r>
          </a:p>
        </p:txBody>
      </p:sp>
      <p:sp>
        <p:nvSpPr>
          <p:cNvPr id="40965" name="Rectangle 1029"/>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b="1">
                <a:solidFill>
                  <a:schemeClr val="bg1"/>
                </a:solidFill>
                <a:latin typeface="Arial" charset="0"/>
              </a:rPr>
              <a:t>Gigabyte</a:t>
            </a:r>
          </a:p>
        </p:txBody>
      </p:sp>
      <p:sp>
        <p:nvSpPr>
          <p:cNvPr id="40966" name="Rectangle 1030"/>
          <p:cNvSpPr>
            <a:spLocks noGrp="1" noChangeArrowheads="1"/>
          </p:cNvSpPr>
          <p:nvPr>
            <p:ph type="title" idx="4294967295"/>
          </p:nvPr>
        </p:nvSpPr>
        <p:spPr>
          <a:xfrm>
            <a:off x="609600" y="609600"/>
            <a:ext cx="7772400" cy="2438400"/>
          </a:xfrm>
        </p:spPr>
        <p:txBody>
          <a:bodyPr/>
          <a:lstStyle/>
          <a:p>
            <a:pPr algn="l" eaLnBrk="1" hangingPunct="1"/>
            <a:r>
              <a:rPr lang="en-US" dirty="0" smtClean="0">
                <a:latin typeface="Arial" charset="0"/>
              </a:rPr>
              <a:t>14.  Approximately 1 billion 	bytes.</a:t>
            </a:r>
            <a:endParaRPr lang="en-US" dirty="0" smtClean="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rPr>
              <a:t>T</a:t>
            </a:r>
            <a:r>
              <a:rPr lang="en-US" b="1">
                <a:solidFill>
                  <a:schemeClr val="bg1"/>
                </a:solidFill>
                <a:latin typeface="Arial" charset="0"/>
              </a:rPr>
              <a:t>erabyte</a:t>
            </a:r>
          </a:p>
        </p:txBody>
      </p:sp>
      <p:sp>
        <p:nvSpPr>
          <p:cNvPr id="41987"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2800" b="1">
                <a:solidFill>
                  <a:schemeClr val="bg1"/>
                </a:solidFill>
                <a:latin typeface="Arial" charset="0"/>
              </a:rPr>
              <a:t>Kilobyte</a:t>
            </a:r>
            <a:endParaRPr lang="en-US" sz="2800" b="1">
              <a:solidFill>
                <a:schemeClr val="bg1"/>
              </a:solidFill>
            </a:endParaRPr>
          </a:p>
        </p:txBody>
      </p:sp>
      <p:sp>
        <p:nvSpPr>
          <p:cNvPr id="41988"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2800" b="1">
                <a:solidFill>
                  <a:schemeClr val="bg1"/>
                </a:solidFill>
                <a:latin typeface="Arial" charset="0"/>
              </a:rPr>
              <a:t>Megabyte</a:t>
            </a:r>
          </a:p>
        </p:txBody>
      </p:sp>
      <p:sp>
        <p:nvSpPr>
          <p:cNvPr id="41989" name="Rectangle 5"/>
          <p:cNvSpPr>
            <a:spLocks noChangeArrowheads="1"/>
          </p:cNvSpPr>
          <p:nvPr/>
        </p:nvSpPr>
        <p:spPr bwMode="auto">
          <a:xfrm>
            <a:off x="47244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a:t>B:  </a:t>
            </a:r>
            <a:r>
              <a:rPr lang="en-US" b="1">
                <a:solidFill>
                  <a:schemeClr val="bg1"/>
                </a:solidFill>
                <a:latin typeface="Arial" charset="0"/>
              </a:rPr>
              <a:t>Gigabyte</a:t>
            </a:r>
          </a:p>
        </p:txBody>
      </p:sp>
      <p:sp>
        <p:nvSpPr>
          <p:cNvPr id="41990"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14.  Approximately 1 billion 	bytes.</a:t>
            </a:r>
            <a:endParaRPr lang="en-US" smtClean="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Silicon Chip</a:t>
            </a:r>
            <a:endParaRPr lang="en-US">
              <a:solidFill>
                <a:schemeClr val="bg1"/>
              </a:solidFill>
            </a:endParaRPr>
          </a:p>
        </p:txBody>
      </p:sp>
      <p:sp>
        <p:nvSpPr>
          <p:cNvPr id="15363" name="Rectangle 3"/>
          <p:cNvSpPr>
            <a:spLocks noChangeArrowheads="1"/>
          </p:cNvSpPr>
          <p:nvPr/>
        </p:nvSpPr>
        <p:spPr bwMode="auto">
          <a:xfrm>
            <a:off x="533400" y="4038600"/>
            <a:ext cx="4038600" cy="685800"/>
          </a:xfrm>
          <a:prstGeom prst="rect">
            <a:avLst/>
          </a:prstGeom>
          <a:solidFill>
            <a:srgbClr val="FF00FF"/>
          </a:solidFill>
          <a:ln w="19050">
            <a:solidFill>
              <a:srgbClr val="0000FF"/>
            </a:solidFill>
            <a:miter lim="800000"/>
            <a:headEnd/>
            <a:tailEnd/>
          </a:ln>
        </p:spPr>
        <p:txBody>
          <a:bodyPr wrap="none" anchor="ctr"/>
          <a:lstStyle/>
          <a:p>
            <a:r>
              <a:rPr lang="en-US"/>
              <a:t>A: </a:t>
            </a:r>
            <a:r>
              <a:rPr lang="en-US">
                <a:solidFill>
                  <a:schemeClr val="bg1"/>
                </a:solidFill>
                <a:latin typeface="Arial" charset="0"/>
              </a:rPr>
              <a:t>Storage Device</a:t>
            </a:r>
            <a:endParaRPr lang="en-US"/>
          </a:p>
        </p:txBody>
      </p:sp>
      <p:sp>
        <p:nvSpPr>
          <p:cNvPr id="15364" name="Rectangle 4"/>
          <p:cNvSpPr>
            <a:spLocks noChangeArrowheads="1"/>
          </p:cNvSpPr>
          <p:nvPr/>
        </p:nvSpPr>
        <p:spPr bwMode="auto">
          <a:xfrm>
            <a:off x="533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a:solidFill>
                  <a:schemeClr val="bg1"/>
                </a:solidFill>
                <a:latin typeface="Arial" charset="0"/>
              </a:rPr>
              <a:t>Peripheral Device</a:t>
            </a:r>
          </a:p>
        </p:txBody>
      </p:sp>
      <p:sp>
        <p:nvSpPr>
          <p:cNvPr id="15365"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Output Device</a:t>
            </a:r>
          </a:p>
        </p:txBody>
      </p:sp>
      <p:sp>
        <p:nvSpPr>
          <p:cNvPr id="15366" name="Rectangle 6"/>
          <p:cNvSpPr>
            <a:spLocks noGrp="1" noChangeArrowheads="1"/>
          </p:cNvSpPr>
          <p:nvPr>
            <p:ph type="title" idx="4294967295"/>
          </p:nvPr>
        </p:nvSpPr>
        <p:spPr>
          <a:xfrm>
            <a:off x="609600" y="609600"/>
            <a:ext cx="7772400" cy="2438400"/>
          </a:xfrm>
        </p:spPr>
        <p:txBody>
          <a:bodyPr/>
          <a:lstStyle/>
          <a:p>
            <a:pPr algn="l" eaLnBrk="1" hangingPunct="1"/>
            <a:r>
              <a:rPr lang="en-US" sz="4000" smtClean="0">
                <a:latin typeface="Arial" charset="0"/>
              </a:rPr>
              <a:t>1.  A mechanical apparatus that records data to and retrieves data from a storage medium.</a:t>
            </a:r>
            <a:endParaRPr lang="en-US" sz="4000" smtClean="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b="1" dirty="0" smtClean="0">
                <a:solidFill>
                  <a:schemeClr val="bg1"/>
                </a:solidFill>
                <a:latin typeface="Arial" charset="0"/>
              </a:rPr>
              <a:t>Thesaurus</a:t>
            </a:r>
            <a:endParaRPr lang="en-US" b="1" dirty="0">
              <a:solidFill>
                <a:schemeClr val="bg1"/>
              </a:solidFill>
              <a:latin typeface="Arial" charset="0"/>
            </a:endParaRPr>
          </a:p>
        </p:txBody>
      </p:sp>
      <p:sp>
        <p:nvSpPr>
          <p:cNvPr id="43011" name="Rectangle 1027"/>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3200" b="1" dirty="0" smtClean="0">
                <a:solidFill>
                  <a:schemeClr val="bg1"/>
                </a:solidFill>
                <a:latin typeface="Arial" charset="0"/>
              </a:rPr>
              <a:t>Spell Check</a:t>
            </a:r>
            <a:endParaRPr lang="en-US" sz="3200" b="1" dirty="0">
              <a:solidFill>
                <a:schemeClr val="bg1"/>
              </a:solidFill>
            </a:endParaRPr>
          </a:p>
        </p:txBody>
      </p:sp>
      <p:sp>
        <p:nvSpPr>
          <p:cNvPr id="43012" name="Rectangle 1028"/>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2800" b="1" dirty="0" smtClean="0">
                <a:solidFill>
                  <a:schemeClr val="bg1"/>
                </a:solidFill>
                <a:latin typeface="Arial" charset="0"/>
              </a:rPr>
              <a:t>Word Count</a:t>
            </a:r>
            <a:endParaRPr lang="en-US" sz="2800" b="1" dirty="0">
              <a:solidFill>
                <a:schemeClr val="bg1"/>
              </a:solidFill>
              <a:latin typeface="Arial" charset="0"/>
            </a:endParaRPr>
          </a:p>
        </p:txBody>
      </p:sp>
      <p:sp>
        <p:nvSpPr>
          <p:cNvPr id="43013" name="Rectangle 1029"/>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b="1" dirty="0" smtClean="0">
                <a:solidFill>
                  <a:schemeClr val="bg1"/>
                </a:solidFill>
                <a:latin typeface="Arial" charset="0"/>
              </a:rPr>
              <a:t>Grammar</a:t>
            </a:r>
            <a:endParaRPr lang="en-US" b="1" dirty="0">
              <a:solidFill>
                <a:schemeClr val="bg1"/>
              </a:solidFill>
              <a:latin typeface="Arial" charset="0"/>
            </a:endParaRPr>
          </a:p>
        </p:txBody>
      </p:sp>
      <p:sp>
        <p:nvSpPr>
          <p:cNvPr id="43014" name="Rectangle 1030"/>
          <p:cNvSpPr>
            <a:spLocks noGrp="1" noChangeArrowheads="1"/>
          </p:cNvSpPr>
          <p:nvPr>
            <p:ph type="title" idx="4294967295"/>
          </p:nvPr>
        </p:nvSpPr>
        <p:spPr>
          <a:xfrm>
            <a:off x="609600" y="609600"/>
            <a:ext cx="7772400" cy="2438400"/>
          </a:xfrm>
        </p:spPr>
        <p:txBody>
          <a:bodyPr/>
          <a:lstStyle/>
          <a:p>
            <a:pPr algn="l" eaLnBrk="1" hangingPunct="1"/>
            <a:r>
              <a:rPr lang="en-US" dirty="0" smtClean="0"/>
              <a:t>15. Which tool might be used to suggest words that have the same meaning to replace other words? </a:t>
            </a:r>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ChangeArrowheads="1"/>
          </p:cNvSpPr>
          <p:nvPr/>
        </p:nvSpPr>
        <p:spPr bwMode="auto">
          <a:xfrm>
            <a:off x="4724400" y="5105400"/>
            <a:ext cx="4038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D:  </a:t>
            </a:r>
            <a:r>
              <a:rPr lang="en-US" b="1" dirty="0" smtClean="0">
                <a:solidFill>
                  <a:schemeClr val="bg1"/>
                </a:solidFill>
                <a:latin typeface="Arial" charset="0"/>
              </a:rPr>
              <a:t>Thesaurus</a:t>
            </a:r>
            <a:endParaRPr lang="en-US" b="1" dirty="0">
              <a:solidFill>
                <a:schemeClr val="bg1"/>
              </a:solidFill>
              <a:latin typeface="Arial" charset="0"/>
            </a:endParaRPr>
          </a:p>
        </p:txBody>
      </p:sp>
      <p:sp>
        <p:nvSpPr>
          <p:cNvPr id="43011" name="Rectangle 1027"/>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3200" b="1" dirty="0" smtClean="0">
                <a:solidFill>
                  <a:schemeClr val="bg1"/>
                </a:solidFill>
                <a:latin typeface="Arial" charset="0"/>
              </a:rPr>
              <a:t>Spell Check</a:t>
            </a:r>
            <a:endParaRPr lang="en-US" sz="3200" b="1" dirty="0">
              <a:solidFill>
                <a:schemeClr val="bg1"/>
              </a:solidFill>
            </a:endParaRPr>
          </a:p>
        </p:txBody>
      </p:sp>
      <p:sp>
        <p:nvSpPr>
          <p:cNvPr id="43012" name="Rectangle 1028"/>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2800" b="1" dirty="0" smtClean="0">
                <a:solidFill>
                  <a:schemeClr val="bg1"/>
                </a:solidFill>
                <a:latin typeface="Arial" charset="0"/>
              </a:rPr>
              <a:t>Word Count</a:t>
            </a:r>
            <a:endParaRPr lang="en-US" sz="2800" b="1" dirty="0">
              <a:solidFill>
                <a:schemeClr val="bg1"/>
              </a:solidFill>
              <a:latin typeface="Arial" charset="0"/>
            </a:endParaRPr>
          </a:p>
        </p:txBody>
      </p:sp>
      <p:sp>
        <p:nvSpPr>
          <p:cNvPr id="43013" name="Rectangle 1029"/>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b="1" dirty="0" smtClean="0">
                <a:solidFill>
                  <a:schemeClr val="bg1"/>
                </a:solidFill>
                <a:latin typeface="Arial" charset="0"/>
              </a:rPr>
              <a:t>Grammar</a:t>
            </a:r>
            <a:endParaRPr lang="en-US" b="1" dirty="0">
              <a:solidFill>
                <a:schemeClr val="bg1"/>
              </a:solidFill>
              <a:latin typeface="Arial" charset="0"/>
            </a:endParaRPr>
          </a:p>
        </p:txBody>
      </p:sp>
      <p:sp>
        <p:nvSpPr>
          <p:cNvPr id="43014" name="Rectangle 1030"/>
          <p:cNvSpPr>
            <a:spLocks noGrp="1" noChangeArrowheads="1"/>
          </p:cNvSpPr>
          <p:nvPr>
            <p:ph type="title" idx="4294967295"/>
          </p:nvPr>
        </p:nvSpPr>
        <p:spPr>
          <a:xfrm>
            <a:off x="609600" y="609600"/>
            <a:ext cx="7772400" cy="2438400"/>
          </a:xfrm>
        </p:spPr>
        <p:txBody>
          <a:bodyPr/>
          <a:lstStyle/>
          <a:p>
            <a:pPr algn="l" eaLnBrk="1" hangingPunct="1"/>
            <a:r>
              <a:rPr lang="en-US" dirty="0" smtClean="0"/>
              <a:t>15. Which tool might be used to suggest words that have the same meaning to replace other words? </a:t>
            </a: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Texting</a:t>
            </a:r>
            <a:endParaRPr lang="en-US" sz="2800" b="1" dirty="0">
              <a:solidFill>
                <a:schemeClr val="bg1"/>
              </a:solidFill>
              <a:latin typeface="Arial" charset="0"/>
            </a:endParaRPr>
          </a:p>
        </p:txBody>
      </p:sp>
      <p:sp>
        <p:nvSpPr>
          <p:cNvPr id="45059" name="Rectangle 1027"/>
          <p:cNvSpPr>
            <a:spLocks noChangeArrowheads="1"/>
          </p:cNvSpPr>
          <p:nvPr/>
        </p:nvSpPr>
        <p:spPr bwMode="auto">
          <a:xfrm>
            <a:off x="381000" y="39624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2800" b="1" dirty="0" smtClean="0">
                <a:solidFill>
                  <a:schemeClr val="bg1"/>
                </a:solidFill>
                <a:latin typeface="Arial" charset="0"/>
              </a:rPr>
              <a:t>Word Wrap</a:t>
            </a:r>
            <a:endParaRPr lang="en-US" sz="2800" b="1" dirty="0">
              <a:solidFill>
                <a:schemeClr val="bg1"/>
              </a:solidFill>
            </a:endParaRPr>
          </a:p>
        </p:txBody>
      </p:sp>
      <p:sp>
        <p:nvSpPr>
          <p:cNvPr id="45060" name="Rectangle 1028"/>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2800" b="1" dirty="0" smtClean="0">
                <a:solidFill>
                  <a:schemeClr val="bg1"/>
                </a:solidFill>
                <a:latin typeface="Arial" charset="0"/>
              </a:rPr>
              <a:t>Clipboard</a:t>
            </a:r>
            <a:endParaRPr lang="en-US" sz="2800" b="1" dirty="0">
              <a:solidFill>
                <a:schemeClr val="bg1"/>
              </a:solidFill>
              <a:latin typeface="Arial" charset="0"/>
            </a:endParaRPr>
          </a:p>
        </p:txBody>
      </p:sp>
      <p:sp>
        <p:nvSpPr>
          <p:cNvPr id="45061" name="Rectangle 1029"/>
          <p:cNvSpPr>
            <a:spLocks noChangeArrowheads="1"/>
          </p:cNvSpPr>
          <p:nvPr/>
        </p:nvSpPr>
        <p:spPr bwMode="auto">
          <a:xfrm>
            <a:off x="5029200" y="3962400"/>
            <a:ext cx="3886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Behind Text</a:t>
            </a:r>
            <a:endParaRPr lang="en-US" sz="2800" b="1" dirty="0">
              <a:solidFill>
                <a:schemeClr val="bg1"/>
              </a:solidFill>
              <a:latin typeface="Arial" charset="0"/>
            </a:endParaRPr>
          </a:p>
        </p:txBody>
      </p:sp>
      <p:sp>
        <p:nvSpPr>
          <p:cNvPr id="45062" name="Rectangle 1030"/>
          <p:cNvSpPr>
            <a:spLocks noGrp="1" noChangeArrowheads="1"/>
          </p:cNvSpPr>
          <p:nvPr>
            <p:ph type="title" idx="4294967295"/>
          </p:nvPr>
        </p:nvSpPr>
        <p:spPr>
          <a:xfrm>
            <a:off x="609600" y="609600"/>
            <a:ext cx="7772400" cy="2438400"/>
          </a:xfrm>
        </p:spPr>
        <p:txBody>
          <a:bodyPr/>
          <a:lstStyle/>
          <a:p>
            <a:pPr algn="l" eaLnBrk="1" hangingPunct="1"/>
            <a:r>
              <a:rPr lang="en-US" sz="3200" dirty="0" smtClean="0"/>
              <a:t>16. The person typing in WORD did not strike “enter” to move from line to line in this sentence. What feature causes text to move to the next line? </a:t>
            </a:r>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26"/>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Texting</a:t>
            </a:r>
            <a:endParaRPr lang="en-US" sz="2800" b="1" dirty="0">
              <a:solidFill>
                <a:schemeClr val="bg1"/>
              </a:solidFill>
              <a:latin typeface="Arial" charset="0"/>
            </a:endParaRPr>
          </a:p>
        </p:txBody>
      </p:sp>
      <p:sp>
        <p:nvSpPr>
          <p:cNvPr id="45059" name="Rectangle 1027"/>
          <p:cNvSpPr>
            <a:spLocks noChangeArrowheads="1"/>
          </p:cNvSpPr>
          <p:nvPr/>
        </p:nvSpPr>
        <p:spPr bwMode="auto">
          <a:xfrm>
            <a:off x="381000" y="3962400"/>
            <a:ext cx="4419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A:  </a:t>
            </a:r>
            <a:r>
              <a:rPr lang="en-US" sz="2800" b="1" dirty="0" smtClean="0">
                <a:solidFill>
                  <a:schemeClr val="bg1"/>
                </a:solidFill>
                <a:latin typeface="Arial" charset="0"/>
              </a:rPr>
              <a:t>Word Wrap</a:t>
            </a:r>
            <a:endParaRPr lang="en-US" sz="2800" b="1" dirty="0">
              <a:solidFill>
                <a:schemeClr val="bg1"/>
              </a:solidFill>
            </a:endParaRPr>
          </a:p>
        </p:txBody>
      </p:sp>
      <p:sp>
        <p:nvSpPr>
          <p:cNvPr id="45060" name="Rectangle 1028"/>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2800" b="1" dirty="0" smtClean="0">
                <a:solidFill>
                  <a:schemeClr val="bg1"/>
                </a:solidFill>
                <a:latin typeface="Arial" charset="0"/>
              </a:rPr>
              <a:t>Clipboard</a:t>
            </a:r>
            <a:endParaRPr lang="en-US" sz="2800" b="1" dirty="0">
              <a:solidFill>
                <a:schemeClr val="bg1"/>
              </a:solidFill>
              <a:latin typeface="Arial" charset="0"/>
            </a:endParaRPr>
          </a:p>
        </p:txBody>
      </p:sp>
      <p:sp>
        <p:nvSpPr>
          <p:cNvPr id="45061" name="Rectangle 1029"/>
          <p:cNvSpPr>
            <a:spLocks noChangeArrowheads="1"/>
          </p:cNvSpPr>
          <p:nvPr/>
        </p:nvSpPr>
        <p:spPr bwMode="auto">
          <a:xfrm>
            <a:off x="5029200" y="3962400"/>
            <a:ext cx="3886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Behind Text</a:t>
            </a:r>
            <a:endParaRPr lang="en-US" sz="2800" b="1" dirty="0">
              <a:solidFill>
                <a:schemeClr val="bg1"/>
              </a:solidFill>
              <a:latin typeface="Arial" charset="0"/>
            </a:endParaRPr>
          </a:p>
        </p:txBody>
      </p:sp>
      <p:sp>
        <p:nvSpPr>
          <p:cNvPr id="45062" name="Rectangle 1030"/>
          <p:cNvSpPr>
            <a:spLocks noGrp="1" noChangeArrowheads="1"/>
          </p:cNvSpPr>
          <p:nvPr>
            <p:ph type="title" idx="4294967295"/>
          </p:nvPr>
        </p:nvSpPr>
        <p:spPr>
          <a:xfrm>
            <a:off x="609600" y="609600"/>
            <a:ext cx="7772400" cy="2438400"/>
          </a:xfrm>
        </p:spPr>
        <p:txBody>
          <a:bodyPr/>
          <a:lstStyle/>
          <a:p>
            <a:pPr algn="l" eaLnBrk="1" hangingPunct="1"/>
            <a:r>
              <a:rPr lang="en-US" sz="3200" dirty="0" smtClean="0"/>
              <a:t>16. The person typing in WORD did not strike “enter” to move from line to line in this sentence. What feature causes text to move to the next line? </a:t>
            </a:r>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formatting</a:t>
            </a:r>
          </a:p>
        </p:txBody>
      </p:sp>
      <p:sp>
        <p:nvSpPr>
          <p:cNvPr id="47107" name="Rectangle 1027"/>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multitasking</a:t>
            </a:r>
            <a:endParaRPr lang="en-US" sz="3200" b="1">
              <a:solidFill>
                <a:schemeClr val="bg1"/>
              </a:solidFill>
            </a:endParaRPr>
          </a:p>
        </p:txBody>
      </p:sp>
      <p:sp>
        <p:nvSpPr>
          <p:cNvPr id="47108" name="Rectangle 1028"/>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boot process</a:t>
            </a:r>
          </a:p>
        </p:txBody>
      </p:sp>
      <p:sp>
        <p:nvSpPr>
          <p:cNvPr id="47109" name="Rectangle 1029"/>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warming up</a:t>
            </a:r>
          </a:p>
        </p:txBody>
      </p:sp>
      <p:sp>
        <p:nvSpPr>
          <p:cNvPr id="47110" name="Rectangle 1030"/>
          <p:cNvSpPr>
            <a:spLocks noGrp="1" noChangeArrowheads="1"/>
          </p:cNvSpPr>
          <p:nvPr>
            <p:ph type="title" idx="4294967295"/>
          </p:nvPr>
        </p:nvSpPr>
        <p:spPr>
          <a:xfrm>
            <a:off x="609600" y="609600"/>
            <a:ext cx="7772400" cy="2438400"/>
          </a:xfrm>
        </p:spPr>
        <p:txBody>
          <a:bodyPr/>
          <a:lstStyle/>
          <a:p>
            <a:pPr algn="l" eaLnBrk="1" hangingPunct="1"/>
            <a:r>
              <a:rPr lang="en-US" sz="4000" smtClean="0"/>
              <a:t>17. The sequence of events that occurs within a computer system when the user starts the computer.</a:t>
            </a:r>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formatting</a:t>
            </a:r>
          </a:p>
        </p:txBody>
      </p:sp>
      <p:sp>
        <p:nvSpPr>
          <p:cNvPr id="48131"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multitasking</a:t>
            </a:r>
            <a:endParaRPr lang="en-US" sz="3200" b="1">
              <a:solidFill>
                <a:schemeClr val="bg1"/>
              </a:solidFill>
            </a:endParaRPr>
          </a:p>
        </p:txBody>
      </p:sp>
      <p:sp>
        <p:nvSpPr>
          <p:cNvPr id="48132" name="Rectangle 4"/>
          <p:cNvSpPr>
            <a:spLocks noChangeArrowheads="1"/>
          </p:cNvSpPr>
          <p:nvPr/>
        </p:nvSpPr>
        <p:spPr bwMode="auto">
          <a:xfrm>
            <a:off x="3048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C:  </a:t>
            </a:r>
            <a:r>
              <a:rPr lang="en-US" sz="3200" b="1" dirty="0">
                <a:solidFill>
                  <a:schemeClr val="bg1"/>
                </a:solidFill>
                <a:latin typeface="Arial" charset="0"/>
              </a:rPr>
              <a:t>boot process</a:t>
            </a:r>
          </a:p>
        </p:txBody>
      </p:sp>
      <p:sp>
        <p:nvSpPr>
          <p:cNvPr id="48133"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warming up</a:t>
            </a:r>
          </a:p>
        </p:txBody>
      </p:sp>
      <p:sp>
        <p:nvSpPr>
          <p:cNvPr id="48134" name="Rectangle 6"/>
          <p:cNvSpPr>
            <a:spLocks noGrp="1" noChangeArrowheads="1"/>
          </p:cNvSpPr>
          <p:nvPr>
            <p:ph type="title" idx="4294967295"/>
          </p:nvPr>
        </p:nvSpPr>
        <p:spPr>
          <a:xfrm>
            <a:off x="609600" y="609600"/>
            <a:ext cx="7772400" cy="2438400"/>
          </a:xfrm>
        </p:spPr>
        <p:txBody>
          <a:bodyPr/>
          <a:lstStyle/>
          <a:p>
            <a:pPr algn="l" eaLnBrk="1" hangingPunct="1"/>
            <a:r>
              <a:rPr lang="en-US" sz="4000" smtClean="0"/>
              <a:t>17. The sequence of events that occurs within a computer system when the user starts the computer.</a:t>
            </a:r>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program</a:t>
            </a:r>
          </a:p>
        </p:txBody>
      </p:sp>
      <p:sp>
        <p:nvSpPr>
          <p:cNvPr id="49155"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software</a:t>
            </a:r>
            <a:endParaRPr lang="en-US" sz="3200" b="1">
              <a:solidFill>
                <a:schemeClr val="bg1"/>
              </a:solidFill>
            </a:endParaRPr>
          </a:p>
        </p:txBody>
      </p:sp>
      <p:sp>
        <p:nvSpPr>
          <p:cNvPr id="4915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hardware</a:t>
            </a:r>
          </a:p>
        </p:txBody>
      </p:sp>
      <p:sp>
        <p:nvSpPr>
          <p:cNvPr id="49157"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peripheral</a:t>
            </a:r>
          </a:p>
        </p:txBody>
      </p:sp>
      <p:sp>
        <p:nvSpPr>
          <p:cNvPr id="49158"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 18. Tangible, physical equipment that can be touched.</a:t>
            </a:r>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program</a:t>
            </a:r>
          </a:p>
        </p:txBody>
      </p:sp>
      <p:sp>
        <p:nvSpPr>
          <p:cNvPr id="50179"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software</a:t>
            </a:r>
            <a:endParaRPr lang="en-US" sz="3200" b="1">
              <a:solidFill>
                <a:schemeClr val="bg1"/>
              </a:solidFill>
            </a:endParaRPr>
          </a:p>
        </p:txBody>
      </p:sp>
      <p:sp>
        <p:nvSpPr>
          <p:cNvPr id="50180" name="Rectangle 4"/>
          <p:cNvSpPr>
            <a:spLocks noChangeArrowheads="1"/>
          </p:cNvSpPr>
          <p:nvPr/>
        </p:nvSpPr>
        <p:spPr bwMode="auto">
          <a:xfrm>
            <a:off x="3048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hardware</a:t>
            </a:r>
          </a:p>
        </p:txBody>
      </p:sp>
      <p:sp>
        <p:nvSpPr>
          <p:cNvPr id="50181"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peripheral</a:t>
            </a:r>
          </a:p>
        </p:txBody>
      </p:sp>
      <p:sp>
        <p:nvSpPr>
          <p:cNvPr id="50182"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 18. Tangible, physical equipment that can be touched.</a:t>
            </a:r>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Columns</a:t>
            </a:r>
            <a:endParaRPr lang="en-US" sz="2800" b="1" dirty="0">
              <a:solidFill>
                <a:schemeClr val="bg1"/>
              </a:solidFill>
              <a:latin typeface="Arial" charset="0"/>
            </a:endParaRPr>
          </a:p>
        </p:txBody>
      </p:sp>
      <p:sp>
        <p:nvSpPr>
          <p:cNvPr id="51203"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3200" b="1" dirty="0" smtClean="0">
                <a:solidFill>
                  <a:schemeClr val="bg1"/>
                </a:solidFill>
                <a:latin typeface="Arial" charset="0"/>
              </a:rPr>
              <a:t>Indentation	</a:t>
            </a:r>
            <a:endParaRPr lang="en-US" sz="3200" b="1" dirty="0">
              <a:solidFill>
                <a:schemeClr val="bg1"/>
              </a:solidFill>
            </a:endParaRPr>
          </a:p>
        </p:txBody>
      </p:sp>
      <p:sp>
        <p:nvSpPr>
          <p:cNvPr id="51204"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Alignment	</a:t>
            </a:r>
            <a:endParaRPr lang="en-US" sz="3200" b="1" dirty="0">
              <a:solidFill>
                <a:schemeClr val="bg1"/>
              </a:solidFill>
              <a:latin typeface="Arial" charset="0"/>
            </a:endParaRPr>
          </a:p>
        </p:txBody>
      </p:sp>
      <p:sp>
        <p:nvSpPr>
          <p:cNvPr id="51205"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Margins</a:t>
            </a:r>
            <a:endParaRPr lang="en-US" sz="2800" b="1" dirty="0">
              <a:solidFill>
                <a:schemeClr val="bg1"/>
              </a:solidFill>
              <a:latin typeface="Arial" charset="0"/>
            </a:endParaRPr>
          </a:p>
        </p:txBody>
      </p:sp>
      <p:sp>
        <p:nvSpPr>
          <p:cNvPr id="51206" name="Rectangle 6"/>
          <p:cNvSpPr>
            <a:spLocks noGrp="1" noChangeArrowheads="1"/>
          </p:cNvSpPr>
          <p:nvPr>
            <p:ph type="title" idx="4294967295"/>
          </p:nvPr>
        </p:nvSpPr>
        <p:spPr>
          <a:xfrm>
            <a:off x="609600" y="533400"/>
            <a:ext cx="7772400" cy="2514600"/>
          </a:xfrm>
        </p:spPr>
        <p:txBody>
          <a:bodyPr/>
          <a:lstStyle/>
          <a:p>
            <a:pPr marL="640080" lvl="2" indent="0" algn="l"/>
            <a:r>
              <a:rPr lang="en-US" sz="4000" dirty="0" smtClean="0"/>
              <a:t/>
            </a:r>
            <a:br>
              <a:rPr lang="en-US" sz="4000" dirty="0" smtClean="0"/>
            </a:br>
            <a:r>
              <a:rPr lang="en-US" sz="4000" dirty="0" smtClean="0"/>
              <a:t>19. What is the boundary of blank white space at the top, bottom, left, and right of the page? </a:t>
            </a:r>
            <a:br>
              <a:rPr lang="en-US" sz="4000" dirty="0" smtClean="0"/>
            </a:br>
            <a:r>
              <a:rPr lang="en-US" sz="4000" dirty="0" smtClean="0"/>
              <a:t/>
            </a:r>
            <a:br>
              <a:rPr lang="en-US" sz="4000" dirty="0" smtClean="0"/>
            </a:br>
            <a:r>
              <a:rPr lang="en-US" sz="4000" dirty="0" smtClean="0"/>
              <a:t>	</a:t>
            </a:r>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Columns</a:t>
            </a:r>
            <a:endParaRPr lang="en-US" sz="2800" b="1" dirty="0">
              <a:solidFill>
                <a:schemeClr val="bg1"/>
              </a:solidFill>
              <a:latin typeface="Arial" charset="0"/>
            </a:endParaRPr>
          </a:p>
        </p:txBody>
      </p:sp>
      <p:sp>
        <p:nvSpPr>
          <p:cNvPr id="51203"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3200" b="1" dirty="0" smtClean="0">
                <a:solidFill>
                  <a:schemeClr val="bg1"/>
                </a:solidFill>
                <a:latin typeface="Arial" charset="0"/>
              </a:rPr>
              <a:t>Indentation	</a:t>
            </a:r>
            <a:endParaRPr lang="en-US" sz="3200" b="1" dirty="0">
              <a:solidFill>
                <a:schemeClr val="bg1"/>
              </a:solidFill>
            </a:endParaRPr>
          </a:p>
        </p:txBody>
      </p:sp>
      <p:sp>
        <p:nvSpPr>
          <p:cNvPr id="51204"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Alignment	</a:t>
            </a:r>
            <a:endParaRPr lang="en-US" sz="3200" b="1" dirty="0">
              <a:solidFill>
                <a:schemeClr val="bg1"/>
              </a:solidFill>
              <a:latin typeface="Arial" charset="0"/>
            </a:endParaRPr>
          </a:p>
        </p:txBody>
      </p:sp>
      <p:sp>
        <p:nvSpPr>
          <p:cNvPr id="51205" name="Rectangle 5"/>
          <p:cNvSpPr>
            <a:spLocks noChangeArrowheads="1"/>
          </p:cNvSpPr>
          <p:nvPr/>
        </p:nvSpPr>
        <p:spPr bwMode="auto">
          <a:xfrm>
            <a:off x="4495800" y="4038600"/>
            <a:ext cx="4419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Margins</a:t>
            </a:r>
            <a:endParaRPr lang="en-US" sz="2800" b="1" dirty="0">
              <a:solidFill>
                <a:schemeClr val="bg1"/>
              </a:solidFill>
              <a:latin typeface="Arial" charset="0"/>
            </a:endParaRPr>
          </a:p>
        </p:txBody>
      </p:sp>
      <p:sp>
        <p:nvSpPr>
          <p:cNvPr id="51206" name="Rectangle 6"/>
          <p:cNvSpPr>
            <a:spLocks noGrp="1" noChangeArrowheads="1"/>
          </p:cNvSpPr>
          <p:nvPr>
            <p:ph type="title" idx="4294967295"/>
          </p:nvPr>
        </p:nvSpPr>
        <p:spPr>
          <a:xfrm>
            <a:off x="609600" y="533400"/>
            <a:ext cx="7772400" cy="2514600"/>
          </a:xfrm>
        </p:spPr>
        <p:txBody>
          <a:bodyPr/>
          <a:lstStyle/>
          <a:p>
            <a:pPr marL="640080" lvl="2" indent="0" algn="l"/>
            <a:r>
              <a:rPr lang="en-US" sz="4000" dirty="0" smtClean="0"/>
              <a:t/>
            </a:r>
            <a:br>
              <a:rPr lang="en-US" sz="4000" dirty="0" smtClean="0"/>
            </a:br>
            <a:r>
              <a:rPr lang="en-US" sz="4000" dirty="0" smtClean="0"/>
              <a:t>19. What is the boundary of blank white space at the top, bottom, left, and right of the page? </a:t>
            </a:r>
            <a:br>
              <a:rPr lang="en-US" sz="4000" dirty="0" smtClean="0"/>
            </a:br>
            <a:r>
              <a:rPr lang="en-US" sz="4000" dirty="0" smtClean="0"/>
              <a:t/>
            </a:r>
            <a:br>
              <a:rPr lang="en-US" sz="4000" dirty="0" smtClean="0"/>
            </a:br>
            <a:r>
              <a:rPr lang="en-US" sz="4000" dirty="0" smtClean="0"/>
              <a:t>	</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Macro Virus</a:t>
            </a:r>
          </a:p>
        </p:txBody>
      </p:sp>
      <p:sp>
        <p:nvSpPr>
          <p:cNvPr id="16387"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File Virus</a:t>
            </a:r>
            <a:endParaRPr lang="en-US">
              <a:solidFill>
                <a:schemeClr val="bg1"/>
              </a:solidFill>
            </a:endParaRPr>
          </a:p>
        </p:txBody>
      </p:sp>
      <p:sp>
        <p:nvSpPr>
          <p:cNvPr id="16388"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worm</a:t>
            </a:r>
          </a:p>
        </p:txBody>
      </p:sp>
      <p:sp>
        <p:nvSpPr>
          <p:cNvPr id="16389"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Trojan Horse</a:t>
            </a:r>
          </a:p>
        </p:txBody>
      </p:sp>
      <p:sp>
        <p:nvSpPr>
          <p:cNvPr id="16390"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2.  A virus designed to spread from computer to computer usually through e-mail</a:t>
            </a:r>
            <a:endParaRPr lang="en-US" smtClean="0"/>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byte</a:t>
            </a:r>
          </a:p>
        </p:txBody>
      </p:sp>
      <p:sp>
        <p:nvSpPr>
          <p:cNvPr id="53251"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bit</a:t>
            </a:r>
            <a:endParaRPr lang="en-US" sz="3200" b="1">
              <a:solidFill>
                <a:schemeClr val="bg1"/>
              </a:solidFill>
            </a:endParaRPr>
          </a:p>
        </p:txBody>
      </p:sp>
      <p:sp>
        <p:nvSpPr>
          <p:cNvPr id="53252"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kilobyte</a:t>
            </a:r>
          </a:p>
        </p:txBody>
      </p:sp>
      <p:sp>
        <p:nvSpPr>
          <p:cNvPr id="53253"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terabyte</a:t>
            </a:r>
          </a:p>
        </p:txBody>
      </p:sp>
      <p:sp>
        <p:nvSpPr>
          <p:cNvPr id="53254"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 20. Eight bits of information.</a:t>
            </a:r>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4495800" y="5105400"/>
            <a:ext cx="4648200" cy="685800"/>
          </a:xfrm>
          <a:prstGeom prst="rect">
            <a:avLst/>
          </a:prstGeom>
          <a:solidFill>
            <a:srgbClr val="FF00FF"/>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byte</a:t>
            </a:r>
          </a:p>
        </p:txBody>
      </p:sp>
      <p:sp>
        <p:nvSpPr>
          <p:cNvPr id="54275"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bit</a:t>
            </a:r>
            <a:endParaRPr lang="en-US" sz="3200" b="1">
              <a:solidFill>
                <a:schemeClr val="bg1"/>
              </a:solidFill>
            </a:endParaRPr>
          </a:p>
        </p:txBody>
      </p:sp>
      <p:sp>
        <p:nvSpPr>
          <p:cNvPr id="5427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kilobyte</a:t>
            </a:r>
          </a:p>
        </p:txBody>
      </p:sp>
      <p:sp>
        <p:nvSpPr>
          <p:cNvPr id="54277"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terabyte</a:t>
            </a:r>
          </a:p>
        </p:txBody>
      </p:sp>
      <p:sp>
        <p:nvSpPr>
          <p:cNvPr id="54278"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 20. Eight bits of information.</a:t>
            </a:r>
          </a:p>
        </p:txBody>
      </p:sp>
    </p:spTree>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peripheral devices</a:t>
            </a:r>
          </a:p>
        </p:txBody>
      </p:sp>
      <p:sp>
        <p:nvSpPr>
          <p:cNvPr id="55299"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input devices</a:t>
            </a:r>
            <a:endParaRPr lang="en-US" sz="3200" b="1">
              <a:solidFill>
                <a:schemeClr val="bg1"/>
              </a:solidFill>
            </a:endParaRPr>
          </a:p>
        </p:txBody>
      </p:sp>
      <p:sp>
        <p:nvSpPr>
          <p:cNvPr id="55300"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storage devices</a:t>
            </a:r>
          </a:p>
        </p:txBody>
      </p:sp>
      <p:sp>
        <p:nvSpPr>
          <p:cNvPr id="55301"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output devices</a:t>
            </a:r>
          </a:p>
        </p:txBody>
      </p:sp>
      <p:sp>
        <p:nvSpPr>
          <p:cNvPr id="55302"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 21. Printers and monitors are types of </a:t>
            </a:r>
            <a:r>
              <a:rPr lang="en-US" u="sng" smtClean="0"/>
              <a:t>	</a:t>
            </a:r>
            <a:r>
              <a:rPr lang="en-US" smtClean="0"/>
              <a:t>.</a:t>
            </a:r>
          </a:p>
        </p:txBody>
      </p:sp>
    </p:spTree>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peripheral devices</a:t>
            </a:r>
          </a:p>
        </p:txBody>
      </p:sp>
      <p:sp>
        <p:nvSpPr>
          <p:cNvPr id="56323"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input devices</a:t>
            </a:r>
            <a:endParaRPr lang="en-US" sz="3200" b="1">
              <a:solidFill>
                <a:schemeClr val="bg1"/>
              </a:solidFill>
            </a:endParaRPr>
          </a:p>
        </p:txBody>
      </p:sp>
      <p:sp>
        <p:nvSpPr>
          <p:cNvPr id="56324"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storage devices</a:t>
            </a:r>
          </a:p>
        </p:txBody>
      </p:sp>
      <p:sp>
        <p:nvSpPr>
          <p:cNvPr id="56325"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output devices</a:t>
            </a:r>
          </a:p>
        </p:txBody>
      </p:sp>
      <p:sp>
        <p:nvSpPr>
          <p:cNvPr id="56326"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 21. Printers and monitors are types of </a:t>
            </a:r>
            <a:r>
              <a:rPr lang="en-US" u="sng" smtClean="0"/>
              <a:t>	</a:t>
            </a:r>
            <a:r>
              <a:rPr lang="en-US" smtClean="0"/>
              <a:t>.</a:t>
            </a:r>
          </a:p>
        </p:txBody>
      </p:sp>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Drive</a:t>
            </a:r>
            <a:endParaRPr lang="en-US" sz="2800" b="1" dirty="0">
              <a:solidFill>
                <a:schemeClr val="bg1"/>
              </a:solidFill>
              <a:latin typeface="Arial" charset="0"/>
            </a:endParaRPr>
          </a:p>
        </p:txBody>
      </p:sp>
      <p:sp>
        <p:nvSpPr>
          <p:cNvPr id="57347"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2400" b="1" dirty="0" smtClean="0">
                <a:solidFill>
                  <a:schemeClr val="bg1"/>
                </a:solidFill>
                <a:latin typeface="Arial" charset="0"/>
              </a:rPr>
              <a:t>Template</a:t>
            </a:r>
            <a:endParaRPr lang="en-US" sz="2400" b="1" dirty="0">
              <a:solidFill>
                <a:schemeClr val="bg1"/>
              </a:solidFill>
            </a:endParaRPr>
          </a:p>
        </p:txBody>
      </p:sp>
      <p:sp>
        <p:nvSpPr>
          <p:cNvPr id="57348"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Folder</a:t>
            </a:r>
            <a:endParaRPr lang="en-US" sz="3200" b="1" dirty="0">
              <a:solidFill>
                <a:schemeClr val="bg1"/>
              </a:solidFill>
              <a:latin typeface="Arial" charset="0"/>
            </a:endParaRPr>
          </a:p>
        </p:txBody>
      </p:sp>
      <p:sp>
        <p:nvSpPr>
          <p:cNvPr id="57349"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File</a:t>
            </a:r>
            <a:endParaRPr lang="en-US" sz="2800" b="1" dirty="0">
              <a:solidFill>
                <a:schemeClr val="bg1"/>
              </a:solidFill>
              <a:latin typeface="Arial" charset="0"/>
            </a:endParaRPr>
          </a:p>
        </p:txBody>
      </p:sp>
      <p:sp>
        <p:nvSpPr>
          <p:cNvPr id="57350" name="Rectangle 6"/>
          <p:cNvSpPr>
            <a:spLocks noGrp="1" noChangeArrowheads="1"/>
          </p:cNvSpPr>
          <p:nvPr>
            <p:ph type="title" idx="4294967295"/>
          </p:nvPr>
        </p:nvSpPr>
        <p:spPr>
          <a:xfrm>
            <a:off x="152400" y="0"/>
            <a:ext cx="8229600" cy="3200400"/>
          </a:xfrm>
        </p:spPr>
        <p:txBody>
          <a:bodyPr/>
          <a:lstStyle/>
          <a:p>
            <a:pPr algn="l" eaLnBrk="1" hangingPunct="1"/>
            <a:r>
              <a:rPr lang="en-US" dirty="0" smtClean="0"/>
              <a:t> 22.</a:t>
            </a:r>
            <a:r>
              <a:rPr lang="en-US" dirty="0" smtClean="0">
                <a:latin typeface="Arial" charset="0"/>
              </a:rPr>
              <a:t> </a:t>
            </a:r>
            <a:r>
              <a:rPr lang="en-US" dirty="0" smtClean="0"/>
              <a:t>What is a preset </a:t>
            </a:r>
            <a:r>
              <a:rPr lang="en-US" dirty="0"/>
              <a:t>format for a document or file, used so that the format does not have to be recreated each time it is used.</a:t>
            </a:r>
            <a:endParaRPr lang="en-US" dirty="0" smtClean="0"/>
          </a:p>
        </p:txBody>
      </p:sp>
    </p:spTree>
  </p:cSld>
  <p:clrMapOvr>
    <a:masterClrMapping/>
  </p:clrMapOvr>
  <p:transition>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Drive</a:t>
            </a:r>
            <a:endParaRPr lang="en-US" sz="2800" b="1" dirty="0">
              <a:solidFill>
                <a:schemeClr val="bg1"/>
              </a:solidFill>
              <a:latin typeface="Arial" charset="0"/>
            </a:endParaRPr>
          </a:p>
        </p:txBody>
      </p:sp>
      <p:sp>
        <p:nvSpPr>
          <p:cNvPr id="57347" name="Rectangle 3"/>
          <p:cNvSpPr>
            <a:spLocks noChangeArrowheads="1"/>
          </p:cNvSpPr>
          <p:nvPr/>
        </p:nvSpPr>
        <p:spPr bwMode="auto">
          <a:xfrm>
            <a:off x="304800" y="4038600"/>
            <a:ext cx="4038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A:  </a:t>
            </a:r>
            <a:r>
              <a:rPr lang="en-US" sz="2400" b="1" dirty="0" smtClean="0">
                <a:solidFill>
                  <a:schemeClr val="bg1"/>
                </a:solidFill>
                <a:latin typeface="Arial" charset="0"/>
              </a:rPr>
              <a:t>Template</a:t>
            </a:r>
            <a:endParaRPr lang="en-US" sz="2400" b="1" dirty="0">
              <a:solidFill>
                <a:schemeClr val="bg1"/>
              </a:solidFill>
            </a:endParaRPr>
          </a:p>
        </p:txBody>
      </p:sp>
      <p:sp>
        <p:nvSpPr>
          <p:cNvPr id="57348"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Folder</a:t>
            </a:r>
            <a:endParaRPr lang="en-US" sz="3200" b="1" dirty="0">
              <a:solidFill>
                <a:schemeClr val="bg1"/>
              </a:solidFill>
              <a:latin typeface="Arial" charset="0"/>
            </a:endParaRPr>
          </a:p>
        </p:txBody>
      </p:sp>
      <p:sp>
        <p:nvSpPr>
          <p:cNvPr id="57349"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File</a:t>
            </a:r>
            <a:endParaRPr lang="en-US" sz="2800" b="1" dirty="0">
              <a:solidFill>
                <a:schemeClr val="bg1"/>
              </a:solidFill>
              <a:latin typeface="Arial" charset="0"/>
            </a:endParaRPr>
          </a:p>
        </p:txBody>
      </p:sp>
      <p:sp>
        <p:nvSpPr>
          <p:cNvPr id="57350" name="Rectangle 6"/>
          <p:cNvSpPr>
            <a:spLocks noGrp="1" noChangeArrowheads="1"/>
          </p:cNvSpPr>
          <p:nvPr>
            <p:ph type="title" idx="4294967295"/>
          </p:nvPr>
        </p:nvSpPr>
        <p:spPr>
          <a:xfrm>
            <a:off x="0" y="0"/>
            <a:ext cx="8382000" cy="3124200"/>
          </a:xfrm>
        </p:spPr>
        <p:txBody>
          <a:bodyPr/>
          <a:lstStyle/>
          <a:p>
            <a:pPr algn="l" eaLnBrk="1" hangingPunct="1"/>
            <a:r>
              <a:rPr lang="en-US" dirty="0" smtClean="0"/>
              <a:t> 22.</a:t>
            </a:r>
            <a:r>
              <a:rPr lang="en-US" dirty="0" smtClean="0">
                <a:latin typeface="Arial" charset="0"/>
              </a:rPr>
              <a:t> </a:t>
            </a:r>
            <a:r>
              <a:rPr lang="en-US" dirty="0" smtClean="0"/>
              <a:t>What </a:t>
            </a:r>
            <a:r>
              <a:rPr lang="en-US" dirty="0"/>
              <a:t>is a preset format for a document or file, used so that the format does not have to be recreated each time it is used.</a:t>
            </a:r>
            <a:endParaRPr lang="en-US" dirty="0" smtClean="0"/>
          </a:p>
        </p:txBody>
      </p:sp>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RAM</a:t>
            </a:r>
          </a:p>
        </p:txBody>
      </p:sp>
      <p:sp>
        <p:nvSpPr>
          <p:cNvPr id="59395"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CPU</a:t>
            </a:r>
            <a:endParaRPr lang="en-US" sz="3200" b="1">
              <a:solidFill>
                <a:schemeClr val="bg1"/>
              </a:solidFill>
            </a:endParaRPr>
          </a:p>
        </p:txBody>
      </p:sp>
      <p:sp>
        <p:nvSpPr>
          <p:cNvPr id="5939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ROM	</a:t>
            </a:r>
          </a:p>
        </p:txBody>
      </p:sp>
      <p:sp>
        <p:nvSpPr>
          <p:cNvPr id="59397"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DVD</a:t>
            </a:r>
          </a:p>
        </p:txBody>
      </p:sp>
      <p:sp>
        <p:nvSpPr>
          <p:cNvPr id="59398"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23. Computer’s memory that stores data and instructions but is lost when power is turned off.</a:t>
            </a:r>
          </a:p>
        </p:txBody>
      </p:sp>
    </p:spTree>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4495800" y="5105400"/>
            <a:ext cx="4648200" cy="685800"/>
          </a:xfrm>
          <a:prstGeom prst="rect">
            <a:avLst/>
          </a:prstGeom>
          <a:solidFill>
            <a:srgbClr val="FF00FF"/>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RAM</a:t>
            </a:r>
          </a:p>
        </p:txBody>
      </p:sp>
      <p:sp>
        <p:nvSpPr>
          <p:cNvPr id="60419"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CPU</a:t>
            </a:r>
            <a:endParaRPr lang="en-US" sz="3200" b="1">
              <a:solidFill>
                <a:schemeClr val="bg1"/>
              </a:solidFill>
            </a:endParaRPr>
          </a:p>
        </p:txBody>
      </p:sp>
      <p:sp>
        <p:nvSpPr>
          <p:cNvPr id="60420"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ROM	</a:t>
            </a:r>
          </a:p>
        </p:txBody>
      </p:sp>
      <p:sp>
        <p:nvSpPr>
          <p:cNvPr id="60421"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DVD</a:t>
            </a:r>
          </a:p>
        </p:txBody>
      </p:sp>
      <p:sp>
        <p:nvSpPr>
          <p:cNvPr id="60422"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23. Computer’s memory that stores data and instructions but is lost when power is turned off.</a:t>
            </a:r>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RAM</a:t>
            </a:r>
          </a:p>
        </p:txBody>
      </p:sp>
      <p:sp>
        <p:nvSpPr>
          <p:cNvPr id="61443"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CPU</a:t>
            </a:r>
            <a:endParaRPr lang="en-US" sz="3200" b="1">
              <a:solidFill>
                <a:schemeClr val="bg1"/>
              </a:solidFill>
            </a:endParaRPr>
          </a:p>
        </p:txBody>
      </p:sp>
      <p:sp>
        <p:nvSpPr>
          <p:cNvPr id="61444"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ROM	</a:t>
            </a:r>
          </a:p>
        </p:txBody>
      </p:sp>
      <p:sp>
        <p:nvSpPr>
          <p:cNvPr id="61445"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DVD</a:t>
            </a:r>
          </a:p>
        </p:txBody>
      </p:sp>
      <p:sp>
        <p:nvSpPr>
          <p:cNvPr id="61446"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24. Computer’s memory that stores permanent instructions needed for computer operations.</a:t>
            </a:r>
          </a:p>
        </p:txBody>
      </p:sp>
    </p:spTree>
  </p:cSld>
  <p:clrMapOvr>
    <a:masterClrMapping/>
  </p:clrMapOvr>
  <p:transition>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RAM</a:t>
            </a:r>
          </a:p>
        </p:txBody>
      </p:sp>
      <p:sp>
        <p:nvSpPr>
          <p:cNvPr id="62467"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CPU</a:t>
            </a:r>
            <a:endParaRPr lang="en-US" sz="3200" b="1">
              <a:solidFill>
                <a:schemeClr val="bg1"/>
              </a:solidFill>
            </a:endParaRPr>
          </a:p>
        </p:txBody>
      </p:sp>
      <p:sp>
        <p:nvSpPr>
          <p:cNvPr id="62468" name="Rectangle 4"/>
          <p:cNvSpPr>
            <a:spLocks noChangeArrowheads="1"/>
          </p:cNvSpPr>
          <p:nvPr/>
        </p:nvSpPr>
        <p:spPr bwMode="auto">
          <a:xfrm>
            <a:off x="3048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ROM	</a:t>
            </a:r>
          </a:p>
        </p:txBody>
      </p:sp>
      <p:sp>
        <p:nvSpPr>
          <p:cNvPr id="62469"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DVD</a:t>
            </a:r>
          </a:p>
        </p:txBody>
      </p:sp>
      <p:sp>
        <p:nvSpPr>
          <p:cNvPr id="62470"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24. Computer’s memory that stores permanent instructions needed for computer operations.</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Macro Virus</a:t>
            </a:r>
          </a:p>
        </p:txBody>
      </p:sp>
      <p:sp>
        <p:nvSpPr>
          <p:cNvPr id="17411"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File Virus</a:t>
            </a:r>
            <a:endParaRPr lang="en-US">
              <a:solidFill>
                <a:schemeClr val="bg1"/>
              </a:solidFill>
            </a:endParaRPr>
          </a:p>
        </p:txBody>
      </p:sp>
      <p:sp>
        <p:nvSpPr>
          <p:cNvPr id="17412" name="Rectangle 4"/>
          <p:cNvSpPr>
            <a:spLocks noChangeArrowheads="1"/>
          </p:cNvSpPr>
          <p:nvPr/>
        </p:nvSpPr>
        <p:spPr bwMode="auto">
          <a:xfrm>
            <a:off x="3048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a:t>C:  </a:t>
            </a:r>
            <a:r>
              <a:rPr lang="en-US">
                <a:solidFill>
                  <a:schemeClr val="bg1"/>
                </a:solidFill>
                <a:latin typeface="Arial" charset="0"/>
              </a:rPr>
              <a:t>worm</a:t>
            </a:r>
          </a:p>
        </p:txBody>
      </p:sp>
      <p:sp>
        <p:nvSpPr>
          <p:cNvPr id="17413"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Trojan Horse</a:t>
            </a:r>
          </a:p>
        </p:txBody>
      </p:sp>
      <p:sp>
        <p:nvSpPr>
          <p:cNvPr id="17414"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2.  A virus designed to spread from computer to computer usually through e-mail</a:t>
            </a:r>
            <a:endParaRPr lang="en-US" smtClean="0"/>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desktops</a:t>
            </a:r>
          </a:p>
        </p:txBody>
      </p:sp>
      <p:sp>
        <p:nvSpPr>
          <p:cNvPr id="63491"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menus</a:t>
            </a:r>
            <a:endParaRPr lang="en-US" sz="3200" b="1">
              <a:solidFill>
                <a:schemeClr val="bg1"/>
              </a:solidFill>
            </a:endParaRPr>
          </a:p>
        </p:txBody>
      </p:sp>
      <p:sp>
        <p:nvSpPr>
          <p:cNvPr id="63492"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icons	</a:t>
            </a:r>
          </a:p>
        </p:txBody>
      </p:sp>
      <p:sp>
        <p:nvSpPr>
          <p:cNvPr id="63493" name="Rectangle 5"/>
          <p:cNvSpPr>
            <a:spLocks noChangeArrowheads="1"/>
          </p:cNvSpPr>
          <p:nvPr/>
        </p:nvSpPr>
        <p:spPr bwMode="auto">
          <a:xfrm>
            <a:off x="4495800" y="4038600"/>
            <a:ext cx="4419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folders</a:t>
            </a:r>
          </a:p>
        </p:txBody>
      </p:sp>
      <p:sp>
        <p:nvSpPr>
          <p:cNvPr id="63494"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25. To keep your files organized, you create </a:t>
            </a:r>
            <a:r>
              <a:rPr lang="en-US" u="sng" smtClean="0"/>
              <a:t>		</a:t>
            </a:r>
            <a:r>
              <a:rPr lang="en-US" smtClean="0"/>
              <a:t>.</a:t>
            </a:r>
          </a:p>
        </p:txBody>
      </p:sp>
    </p:spTree>
  </p:cSld>
  <p:clrMapOvr>
    <a:masterClrMapping/>
  </p:clrMapOvr>
  <p:transition>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sz="2800" b="1">
                <a:solidFill>
                  <a:schemeClr val="bg1"/>
                </a:solidFill>
                <a:latin typeface="Arial" charset="0"/>
              </a:rPr>
              <a:t>desktops</a:t>
            </a:r>
          </a:p>
        </p:txBody>
      </p:sp>
      <p:sp>
        <p:nvSpPr>
          <p:cNvPr id="64515"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sz="3200" b="1">
                <a:solidFill>
                  <a:schemeClr val="bg1"/>
                </a:solidFill>
                <a:latin typeface="Arial" charset="0"/>
              </a:rPr>
              <a:t>menus</a:t>
            </a:r>
            <a:endParaRPr lang="en-US" sz="3200" b="1">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sz="3200" b="1">
                <a:solidFill>
                  <a:schemeClr val="bg1"/>
                </a:solidFill>
                <a:latin typeface="Arial" charset="0"/>
              </a:rPr>
              <a:t>icons	</a:t>
            </a: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a:t>B:  </a:t>
            </a:r>
            <a:r>
              <a:rPr lang="en-US" sz="2800" b="1">
                <a:solidFill>
                  <a:schemeClr val="bg1"/>
                </a:solidFill>
                <a:latin typeface="Arial" charset="0"/>
              </a:rPr>
              <a:t>folders</a:t>
            </a: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t>25. To keep your files organized, you create </a:t>
            </a:r>
            <a:r>
              <a:rPr lang="en-US" u="sng" smtClean="0"/>
              <a:t>		</a:t>
            </a:r>
            <a:r>
              <a:rPr lang="en-US" smtClean="0"/>
              <a:t>.</a:t>
            </a:r>
          </a:p>
        </p:txBody>
      </p:sp>
    </p:spTree>
  </p:cSld>
  <p:clrMapOvr>
    <a:masterClrMapping/>
  </p:clrMapOvr>
  <p:transition>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Kilobyte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A:  </a:t>
            </a:r>
            <a:r>
              <a:rPr lang="en-US" sz="3200" b="1" dirty="0" smtClean="0">
                <a:solidFill>
                  <a:schemeClr val="bg1"/>
                </a:solidFill>
                <a:latin typeface="Arial" charset="0"/>
              </a:rPr>
              <a:t>Bit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Byte</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Nibble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26. Each piece of information.</a:t>
            </a:r>
          </a:p>
        </p:txBody>
      </p:sp>
    </p:spTree>
  </p:cSld>
  <p:clrMapOvr>
    <a:masterClrMapping/>
  </p:clrMapOvr>
  <p:transition>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Kilobyte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A:  </a:t>
            </a:r>
            <a:r>
              <a:rPr lang="en-US" sz="3200" b="1" dirty="0" smtClean="0">
                <a:solidFill>
                  <a:schemeClr val="bg1"/>
                </a:solidFill>
                <a:latin typeface="Arial" charset="0"/>
              </a:rPr>
              <a:t>Bit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Byte</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Nibble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26. Each piece of information.</a:t>
            </a:r>
          </a:p>
        </p:txBody>
      </p:sp>
    </p:spTree>
  </p:cSld>
  <p:clrMapOvr>
    <a:masterClrMapping/>
  </p:clrMapOvr>
  <p:transition>
    <p:dissolv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Graphics</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Menus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Icons</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GUI</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27. </a:t>
            </a:r>
            <a:r>
              <a:rPr lang="en-US" dirty="0" smtClean="0">
                <a:latin typeface="Arial" charset="0"/>
              </a:rPr>
              <a:t>Graphic images or symbols that represent applications (programs), files, disk drives, documents, etc. </a:t>
            </a:r>
            <a:endParaRPr lang="en-US" dirty="0" smtClean="0"/>
          </a:p>
        </p:txBody>
      </p:sp>
    </p:spTree>
  </p:cSld>
  <p:clrMapOvr>
    <a:masterClrMapping/>
  </p:clrMapOvr>
  <p:transition>
    <p:dissolv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Graphics</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Menus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Icons</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GUI</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27. </a:t>
            </a:r>
            <a:r>
              <a:rPr lang="en-US" dirty="0" smtClean="0">
                <a:latin typeface="Arial" charset="0"/>
              </a:rPr>
              <a:t>Graphic images or symbols that represent applications (programs), files, disk drives, documents, etc. </a:t>
            </a:r>
            <a:endParaRPr lang="en-US" dirty="0" smtClean="0"/>
          </a:p>
        </p:txBody>
      </p:sp>
    </p:spTree>
  </p:cSld>
  <p:clrMapOvr>
    <a:masterClrMapping/>
  </p:clrMapOvr>
  <p:transition>
    <p:dissolv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Biometrics</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Base 2 Binary Code</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2400" b="1" dirty="0" smtClean="0">
                <a:solidFill>
                  <a:schemeClr val="bg1"/>
                </a:solidFill>
                <a:latin typeface="Arial" charset="0"/>
              </a:rPr>
              <a:t>Boolean Operator</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Decimal System</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28. A method for representing numbers using only two digits, </a:t>
            </a:r>
            <a:br>
              <a:rPr lang="en-US" dirty="0" smtClean="0"/>
            </a:br>
            <a:r>
              <a:rPr lang="en-US" dirty="0" smtClean="0"/>
              <a:t>0 and 1.</a:t>
            </a:r>
          </a:p>
        </p:txBody>
      </p:sp>
    </p:spTree>
  </p:cSld>
  <p:clrMapOvr>
    <a:masterClrMapping/>
  </p:clrMapOvr>
  <p:transition>
    <p:dissolv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Biometrics</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Base 2 Binary Code</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2400" b="1" dirty="0" smtClean="0">
                <a:solidFill>
                  <a:schemeClr val="bg1"/>
                </a:solidFill>
                <a:latin typeface="Arial" charset="0"/>
              </a:rPr>
              <a:t>Boolean Operator</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Decimal System</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28. A method for representing numbers using only two digits, </a:t>
            </a:r>
            <a:br>
              <a:rPr lang="en-US" dirty="0" smtClean="0"/>
            </a:br>
            <a:r>
              <a:rPr lang="en-US" dirty="0" smtClean="0"/>
              <a:t>0 and 1.</a:t>
            </a:r>
          </a:p>
        </p:txBody>
      </p:sp>
    </p:spTree>
  </p:cSld>
  <p:clrMapOvr>
    <a:masterClrMapping/>
  </p:clrMapOvr>
  <p:transition>
    <p:dissolv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CPU</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Hardware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Circuit</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System Unit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29. The case or box that contains the computer’s power supply, storage devices, main circuit board, processor, and memory.</a:t>
            </a:r>
          </a:p>
        </p:txBody>
      </p:sp>
    </p:spTree>
  </p:cSld>
  <p:clrMapOvr>
    <a:masterClrMapping/>
  </p:clrMapOvr>
  <p:transition>
    <p:dissolv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CPU</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Hardware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Circuit</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System Unit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29. The case or box that contains the computer’s power supply, storage devices, main circuit board, processor, and memory.</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Server</a:t>
            </a:r>
          </a:p>
        </p:txBody>
      </p:sp>
      <p:sp>
        <p:nvSpPr>
          <p:cNvPr id="18435"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GUI</a:t>
            </a:r>
            <a:endParaRPr lang="en-US"/>
          </a:p>
        </p:txBody>
      </p:sp>
      <p:sp>
        <p:nvSpPr>
          <p:cNvPr id="18436"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LAN</a:t>
            </a:r>
          </a:p>
        </p:txBody>
      </p:sp>
      <p:sp>
        <p:nvSpPr>
          <p:cNvPr id="18437"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a:t>
            </a:r>
            <a:r>
              <a:rPr lang="en-US">
                <a:solidFill>
                  <a:schemeClr val="bg1"/>
                </a:solidFill>
              </a:rPr>
              <a:t>  </a:t>
            </a:r>
            <a:r>
              <a:rPr lang="en-US">
                <a:solidFill>
                  <a:schemeClr val="bg1"/>
                </a:solidFill>
                <a:latin typeface="Arial" charset="0"/>
              </a:rPr>
              <a:t>WAN</a:t>
            </a:r>
            <a:endParaRPr lang="en-US"/>
          </a:p>
        </p:txBody>
      </p:sp>
      <p:sp>
        <p:nvSpPr>
          <p:cNvPr id="18438" name="Rectangle 6"/>
          <p:cNvSpPr>
            <a:spLocks noGrp="1" noChangeArrowheads="1"/>
          </p:cNvSpPr>
          <p:nvPr>
            <p:ph type="title" idx="4294967295"/>
          </p:nvPr>
        </p:nvSpPr>
        <p:spPr>
          <a:xfrm>
            <a:off x="457200" y="0"/>
            <a:ext cx="7924800" cy="3733800"/>
          </a:xfrm>
        </p:spPr>
        <p:txBody>
          <a:bodyPr/>
          <a:lstStyle/>
          <a:p>
            <a:pPr algn="l" eaLnBrk="1" hangingPunct="1"/>
            <a:r>
              <a:rPr lang="en-US" smtClean="0">
                <a:latin typeface="Arial" charset="0"/>
              </a:rPr>
              <a:t>3.  An interconnected group of computers that covers a large geographical area.</a:t>
            </a:r>
            <a:endParaRPr lang="en-US" smtClean="0"/>
          </a:p>
        </p:txBody>
      </p:sp>
    </p:spTree>
  </p:cSld>
  <p:clrMapOvr>
    <a:masterClrMapping/>
  </p:clrMapOvr>
  <p:transition>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IP Address</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ISP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Machine Code</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MAC Address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30. A unique identifying number assigned to each computer connected to the Internet.</a:t>
            </a:r>
          </a:p>
        </p:txBody>
      </p:sp>
    </p:spTree>
  </p:cSld>
  <p:clrMapOvr>
    <a:masterClrMapping/>
  </p:clrMapOvr>
  <p:transition>
    <p:dissolv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rgbClr val="FF00FF">
              <a:alpha val="50195"/>
            </a:srgbClr>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IP Address</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ISP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Machine Code</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MAC Address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30. A unique identifying number assigned to each computer connected to the Internet.</a:t>
            </a:r>
          </a:p>
        </p:txBody>
      </p:sp>
    </p:spTree>
  </p:cSld>
  <p:clrMapOvr>
    <a:masterClrMapping/>
  </p:clrMapOvr>
  <p:transition>
    <p:dissolv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Browser</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Boolean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Argument</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Biometric</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31. </a:t>
            </a:r>
            <a:r>
              <a:rPr lang="en-US" dirty="0" smtClean="0">
                <a:latin typeface="Arial" charset="0"/>
              </a:rPr>
              <a:t>Method for searching databases consisting of logical operators such as AND, NOT, OR.</a:t>
            </a:r>
            <a:endParaRPr lang="en-US" dirty="0" smtClean="0"/>
          </a:p>
        </p:txBody>
      </p:sp>
    </p:spTree>
  </p:cSld>
  <p:clrMapOvr>
    <a:masterClrMapping/>
  </p:clrMapOvr>
  <p:transition>
    <p:dissolv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Browser</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Boolean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Argument</a:t>
            </a:r>
            <a:r>
              <a:rPr lang="en-US" sz="3200" b="1" dirty="0">
                <a:solidFill>
                  <a:schemeClr val="bg1"/>
                </a:solidFill>
                <a:latin typeface="Arial" charset="0"/>
              </a:rPr>
              <a:t>	</a:t>
            </a: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Biometric</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31. </a:t>
            </a:r>
            <a:r>
              <a:rPr lang="en-US" dirty="0" smtClean="0">
                <a:latin typeface="Arial" charset="0"/>
              </a:rPr>
              <a:t>Method for searching databases consisting of logical operators such as AND, NOT, OR.</a:t>
            </a:r>
            <a:endParaRPr lang="en-US" dirty="0" smtClean="0"/>
          </a:p>
        </p:txBody>
      </p:sp>
    </p:spTree>
  </p:cSld>
  <p:clrMapOvr>
    <a:masterClrMapping/>
  </p:clrMapOvr>
  <p:transition>
    <p:dissolv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Default</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Condition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Command</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Details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32. </a:t>
            </a:r>
            <a:r>
              <a:rPr lang="en-US" dirty="0" smtClean="0">
                <a:latin typeface="Arial" charset="0"/>
              </a:rPr>
              <a:t>The selections that are in effect when a program is opened.</a:t>
            </a:r>
            <a:endParaRPr lang="en-US" dirty="0" smtClean="0"/>
          </a:p>
        </p:txBody>
      </p:sp>
    </p:spTree>
  </p:cSld>
  <p:clrMapOvr>
    <a:masterClrMapping/>
  </p:clrMapOvr>
  <p:transition>
    <p:dissolv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rgbClr val="FF00FF"/>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Default</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Condition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Command</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Details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32. </a:t>
            </a:r>
            <a:r>
              <a:rPr lang="en-US" dirty="0" smtClean="0">
                <a:latin typeface="Arial" charset="0"/>
              </a:rPr>
              <a:t>The selections that are in effect when a program is opened.</a:t>
            </a:r>
            <a:endParaRPr lang="en-US" dirty="0" smtClean="0"/>
          </a:p>
        </p:txBody>
      </p:sp>
    </p:spTree>
  </p:cSld>
  <p:clrMapOvr>
    <a:masterClrMapping/>
  </p:clrMapOvr>
  <p:transition>
    <p:dissolv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Carbon Copy</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Paperclip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Reply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Attachment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33. What is the name of a document connected to an e-mail? </a:t>
            </a:r>
          </a:p>
        </p:txBody>
      </p:sp>
    </p:spTree>
  </p:cSld>
  <p:clrMapOvr>
    <a:masterClrMapping/>
  </p:clrMapOvr>
  <p:transition>
    <p:dissolv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Carbon Copy</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Paperclip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Reply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Attachment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33. What is the name of a document connected to an e-mail? </a:t>
            </a:r>
          </a:p>
        </p:txBody>
      </p:sp>
    </p:spTree>
  </p:cSld>
  <p:clrMapOvr>
    <a:masterClrMapping/>
  </p:clrMapOvr>
  <p:transition>
    <p:dissolv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Carbon Copy</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SPAM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Encryption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Unwanted</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34. What is the term for unsolicited email sent to multiple users? </a:t>
            </a:r>
          </a:p>
        </p:txBody>
      </p:sp>
    </p:spTree>
  </p:cSld>
  <p:clrMapOvr>
    <a:masterClrMapping/>
  </p:clrMapOvr>
  <p:transition>
    <p:dissolv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Carbon Copy</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SPAM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Encryption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Unwanted</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34. What is the term for unsolicited email sent to multiple users? </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Server</a:t>
            </a:r>
          </a:p>
        </p:txBody>
      </p:sp>
      <p:sp>
        <p:nvSpPr>
          <p:cNvPr id="19459"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GUI</a:t>
            </a:r>
            <a:endParaRPr lang="en-US"/>
          </a:p>
        </p:txBody>
      </p:sp>
      <p:sp>
        <p:nvSpPr>
          <p:cNvPr id="19460"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LAN</a:t>
            </a:r>
          </a:p>
        </p:txBody>
      </p:sp>
      <p:sp>
        <p:nvSpPr>
          <p:cNvPr id="19461" name="Rectangle 5"/>
          <p:cNvSpPr>
            <a:spLocks noChangeArrowheads="1"/>
          </p:cNvSpPr>
          <p:nvPr/>
        </p:nvSpPr>
        <p:spPr bwMode="auto">
          <a:xfrm>
            <a:off x="47244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a:t>B:</a:t>
            </a:r>
            <a:r>
              <a:rPr lang="en-US">
                <a:solidFill>
                  <a:schemeClr val="bg1"/>
                </a:solidFill>
              </a:rPr>
              <a:t>  </a:t>
            </a:r>
            <a:r>
              <a:rPr lang="en-US">
                <a:solidFill>
                  <a:schemeClr val="bg1"/>
                </a:solidFill>
                <a:latin typeface="Arial" charset="0"/>
              </a:rPr>
              <a:t>WAN</a:t>
            </a:r>
            <a:endParaRPr lang="en-US"/>
          </a:p>
        </p:txBody>
      </p:sp>
      <p:sp>
        <p:nvSpPr>
          <p:cNvPr id="19462" name="Rectangle 6"/>
          <p:cNvSpPr>
            <a:spLocks noGrp="1" noChangeArrowheads="1"/>
          </p:cNvSpPr>
          <p:nvPr>
            <p:ph type="title" idx="4294967295"/>
          </p:nvPr>
        </p:nvSpPr>
        <p:spPr>
          <a:xfrm>
            <a:off x="457200" y="0"/>
            <a:ext cx="7924800" cy="3733800"/>
          </a:xfrm>
        </p:spPr>
        <p:txBody>
          <a:bodyPr/>
          <a:lstStyle/>
          <a:p>
            <a:pPr algn="l" eaLnBrk="1" hangingPunct="1"/>
            <a:r>
              <a:rPr lang="en-US" smtClean="0">
                <a:latin typeface="Arial" charset="0"/>
              </a:rPr>
              <a:t>3.  An interconnected group of computers that covers a large geographical area.</a:t>
            </a:r>
            <a:endParaRPr lang="en-US" smtClean="0"/>
          </a:p>
        </p:txBody>
      </p:sp>
    </p:spTree>
  </p:cSld>
  <p:clrMapOvr>
    <a:masterClrMapping/>
  </p:clrMapOvr>
  <p:transition>
    <p:dissolv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Slide Sorter</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Outline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Handouts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Normal</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sz="4000" dirty="0" smtClean="0"/>
              <a:t>35. Which view in an electronic presentation displays only miniature versions of slides on the screen so that you can move &amp; arrange slides easily? </a:t>
            </a:r>
          </a:p>
        </p:txBody>
      </p:sp>
    </p:spTree>
  </p:cSld>
  <p:clrMapOvr>
    <a:masterClrMapping/>
  </p:clrMapOvr>
  <p:transition>
    <p:dissolv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rgbClr val="FF00FF"/>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Slide Sorter</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Outline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Handouts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Normal</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sz="4000" dirty="0" smtClean="0"/>
              <a:t>35. Which view in an electronic presentation displays only miniature versions of slides on the screen so that you can move &amp; arrange slides easily? </a:t>
            </a:r>
          </a:p>
        </p:txBody>
      </p:sp>
    </p:spTree>
  </p:cSld>
  <p:clrMapOvr>
    <a:masterClrMapping/>
  </p:clrMapOvr>
  <p:transition>
    <p:dissolv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Entrance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Transitions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Motion Paths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Custom Animations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36. What is it called when you change from one slide to another in presentation software? </a:t>
            </a:r>
          </a:p>
        </p:txBody>
      </p:sp>
    </p:spTree>
  </p:cSld>
  <p:clrMapOvr>
    <a:masterClrMapping/>
  </p:clrMapOvr>
  <p:transition>
    <p:dissolv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Entrance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Transitions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Motion Paths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Custom Animations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36. What is it called when you change from one slide to another in presentation software? </a:t>
            </a:r>
          </a:p>
        </p:txBody>
      </p:sp>
    </p:spTree>
  </p:cSld>
  <p:clrMapOvr>
    <a:masterClrMapping/>
  </p:clrMapOvr>
  <p:transition>
    <p:dissolv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Gigabyte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Kilobyte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Terabyte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Megabyte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37. </a:t>
            </a:r>
            <a:r>
              <a:rPr lang="en-US" dirty="0" smtClean="0">
                <a:latin typeface="Arial" charset="0"/>
              </a:rPr>
              <a:t>Approximately 1 million 	bytes.</a:t>
            </a:r>
            <a:endParaRPr lang="en-US" dirty="0" smtClean="0"/>
          </a:p>
        </p:txBody>
      </p:sp>
    </p:spTree>
  </p:cSld>
  <p:clrMapOvr>
    <a:masterClrMapping/>
  </p:clrMapOvr>
  <p:transition>
    <p:dissolv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Gigabyte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Kilobyte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Terabyte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Megabyte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37. </a:t>
            </a:r>
            <a:r>
              <a:rPr lang="en-US" dirty="0" smtClean="0">
                <a:latin typeface="Arial" charset="0"/>
              </a:rPr>
              <a:t>Approximately 1 million 	bytes.</a:t>
            </a:r>
            <a:endParaRPr lang="en-US" dirty="0" smtClean="0"/>
          </a:p>
        </p:txBody>
      </p:sp>
    </p:spTree>
  </p:cSld>
  <p:clrMapOvr>
    <a:masterClrMapping/>
  </p:clrMapOvr>
  <p:transition>
    <p:dissolv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Network</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Server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ISP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Client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38. What is the system that links 2 or more computers? </a:t>
            </a:r>
          </a:p>
        </p:txBody>
      </p:sp>
    </p:spTree>
  </p:cSld>
  <p:clrMapOvr>
    <a:masterClrMapping/>
  </p:clrMapOvr>
  <p:transition>
    <p:dissolv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rgbClr val="FF00FF"/>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Network</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Server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ISP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Client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38. What is the system that links 2 or more computers? </a:t>
            </a:r>
          </a:p>
        </p:txBody>
      </p:sp>
    </p:spTree>
  </p:cSld>
  <p:clrMapOvr>
    <a:masterClrMapping/>
  </p:clrMapOvr>
  <p:transition>
    <p:dissolv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CPU</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Operating System</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Multitasking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Platform</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39. What is the term for switching between two or more open software programs?  </a:t>
            </a:r>
          </a:p>
        </p:txBody>
      </p:sp>
    </p:spTree>
  </p:cSld>
  <p:clrMapOvr>
    <a:masterClrMapping/>
  </p:clrMapOvr>
  <p:transition>
    <p:dissolv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CPU</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Operating System</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Multitasking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Platform</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609600"/>
            <a:ext cx="7772400" cy="2438400"/>
          </a:xfrm>
        </p:spPr>
        <p:txBody>
          <a:bodyPr/>
          <a:lstStyle/>
          <a:p>
            <a:pPr algn="l" eaLnBrk="1" hangingPunct="1"/>
            <a:r>
              <a:rPr lang="en-US" dirty="0" smtClean="0"/>
              <a:t>39. What is the term for switching between two or more open software programs? </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Platform</a:t>
            </a:r>
            <a:endParaRPr lang="en-US">
              <a:solidFill>
                <a:schemeClr val="bg1"/>
              </a:solidFill>
            </a:endParaRPr>
          </a:p>
        </p:txBody>
      </p:sp>
      <p:sp>
        <p:nvSpPr>
          <p:cNvPr id="20483" name="Rectangle 3"/>
          <p:cNvSpPr>
            <a:spLocks noChangeArrowheads="1"/>
          </p:cNvSpPr>
          <p:nvPr/>
        </p:nvSpPr>
        <p:spPr bwMode="auto">
          <a:xfrm>
            <a:off x="3048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A: </a:t>
            </a:r>
            <a:r>
              <a:rPr lang="en-US">
                <a:solidFill>
                  <a:schemeClr val="bg1"/>
                </a:solidFill>
                <a:latin typeface="Arial" charset="0"/>
              </a:rPr>
              <a:t>Software</a:t>
            </a:r>
          </a:p>
        </p:txBody>
      </p:sp>
      <p:sp>
        <p:nvSpPr>
          <p:cNvPr id="20484"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Applications</a:t>
            </a:r>
          </a:p>
        </p:txBody>
      </p:sp>
      <p:sp>
        <p:nvSpPr>
          <p:cNvPr id="20485"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Hardware</a:t>
            </a:r>
          </a:p>
        </p:txBody>
      </p:sp>
      <p:sp>
        <p:nvSpPr>
          <p:cNvPr id="20486"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4.  Intangible set of instructions that tell the computer what to do.</a:t>
            </a:r>
            <a:endParaRPr lang="en-US" smtClean="0"/>
          </a:p>
        </p:txBody>
      </p:sp>
    </p:spTree>
  </p:cSld>
  <p:clrMapOvr>
    <a:masterClrMapping/>
  </p:clrMapOvr>
  <p:transition>
    <p:dissolv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1.5</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Triple</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Single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Double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457200"/>
            <a:ext cx="7772400" cy="2438400"/>
          </a:xfrm>
        </p:spPr>
        <p:txBody>
          <a:bodyPr/>
          <a:lstStyle/>
          <a:p>
            <a:pPr algn="l" eaLnBrk="1" hangingPunct="1"/>
            <a:r>
              <a:rPr lang="en-US" sz="2800" dirty="0" smtClean="0"/>
              <a:t>40. Identify the line spacing used in the sample paragraph below.</a:t>
            </a:r>
            <a:r>
              <a:rPr lang="en-US" dirty="0" smtClean="0"/>
              <a:t/>
            </a:r>
            <a:br>
              <a:rPr lang="en-US" dirty="0" smtClean="0"/>
            </a:br>
            <a:r>
              <a:rPr lang="en-US" dirty="0" smtClean="0"/>
              <a:t> </a:t>
            </a:r>
          </a:p>
        </p:txBody>
      </p:sp>
      <p:sp>
        <p:nvSpPr>
          <p:cNvPr id="7" name="TextBox 6"/>
          <p:cNvSpPr txBox="1"/>
          <p:nvPr/>
        </p:nvSpPr>
        <p:spPr>
          <a:xfrm>
            <a:off x="1066800" y="1981200"/>
            <a:ext cx="6858000" cy="1569660"/>
          </a:xfrm>
          <a:prstGeom prst="rect">
            <a:avLst/>
          </a:prstGeom>
          <a:noFill/>
          <a:ln>
            <a:solidFill>
              <a:schemeClr val="tx1"/>
            </a:solidFill>
          </a:ln>
        </p:spPr>
        <p:txBody>
          <a:bodyPr wrap="square" rtlCol="0">
            <a:spAutoFit/>
          </a:bodyPr>
          <a:lstStyle/>
          <a:p>
            <a:pPr>
              <a:lnSpc>
                <a:spcPct val="200000"/>
              </a:lnSpc>
            </a:pPr>
            <a:r>
              <a:rPr lang="en-US" sz="1200" dirty="0"/>
              <a:t>Sometimes the online world can feel "pretend" because you cannot see the person with whom you are communicating. So, it is very important to remember that you are dealing with "real" people online and you should use your very best manners - just as you would </a:t>
            </a:r>
            <a:r>
              <a:rPr lang="en-US" sz="1200" dirty="0" smtClean="0"/>
              <a:t>at home or at school.			</a:t>
            </a:r>
            <a:endParaRPr lang="en-US" sz="12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1.5</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Triple</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sz="3200" b="1" dirty="0" smtClean="0">
                <a:solidFill>
                  <a:schemeClr val="bg1"/>
                </a:solidFill>
                <a:latin typeface="Arial" charset="0"/>
              </a:rPr>
              <a:t>Single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Double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457200"/>
            <a:ext cx="7772400" cy="2438400"/>
          </a:xfrm>
        </p:spPr>
        <p:txBody>
          <a:bodyPr/>
          <a:lstStyle/>
          <a:p>
            <a:pPr algn="l" eaLnBrk="1" hangingPunct="1"/>
            <a:r>
              <a:rPr lang="en-US" sz="2800" dirty="0" smtClean="0"/>
              <a:t>40. Identify the line spacing used in the sample paragraph below.</a:t>
            </a:r>
            <a:r>
              <a:rPr lang="en-US" dirty="0" smtClean="0"/>
              <a:t/>
            </a:r>
            <a:br>
              <a:rPr lang="en-US" dirty="0" smtClean="0"/>
            </a:br>
            <a:r>
              <a:rPr lang="en-US" dirty="0" smtClean="0"/>
              <a:t> </a:t>
            </a:r>
          </a:p>
        </p:txBody>
      </p:sp>
      <p:sp>
        <p:nvSpPr>
          <p:cNvPr id="7" name="TextBox 6"/>
          <p:cNvSpPr txBox="1"/>
          <p:nvPr/>
        </p:nvSpPr>
        <p:spPr>
          <a:xfrm>
            <a:off x="1066800" y="1981200"/>
            <a:ext cx="6858000" cy="1569660"/>
          </a:xfrm>
          <a:prstGeom prst="rect">
            <a:avLst/>
          </a:prstGeom>
          <a:noFill/>
          <a:ln>
            <a:solidFill>
              <a:schemeClr val="tx1"/>
            </a:solidFill>
          </a:ln>
        </p:spPr>
        <p:txBody>
          <a:bodyPr wrap="square" rtlCol="0">
            <a:spAutoFit/>
          </a:bodyPr>
          <a:lstStyle/>
          <a:p>
            <a:pPr>
              <a:lnSpc>
                <a:spcPct val="200000"/>
              </a:lnSpc>
            </a:pPr>
            <a:r>
              <a:rPr lang="en-US" sz="1200" dirty="0"/>
              <a:t>Sometimes the online world can feel "pretend" because you cannot see the person with whom you are communicating. So, it is very important to remember that you are dealing with "real" people online and you should use your very best manners - just as you would </a:t>
            </a:r>
            <a:r>
              <a:rPr lang="en-US" sz="1200" dirty="0" smtClean="0"/>
              <a:t>at home or at school.			</a:t>
            </a:r>
            <a:endParaRPr lang="en-US" sz="12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Justified</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Left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Center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Right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41. What type of alignment is used in the paragraph below?</a:t>
            </a:r>
            <a:br>
              <a:rPr lang="en-US" sz="2800" dirty="0" smtClean="0"/>
            </a:br>
            <a:r>
              <a:rPr lang="en-US" dirty="0" smtClean="0"/>
              <a:t/>
            </a:r>
            <a:br>
              <a:rPr lang="en-US" dirty="0" smtClean="0"/>
            </a:br>
            <a:r>
              <a:rPr lang="en-US" dirty="0" smtClean="0"/>
              <a:t> </a:t>
            </a:r>
          </a:p>
        </p:txBody>
      </p:sp>
      <p:sp>
        <p:nvSpPr>
          <p:cNvPr id="11" name="Text Box 2"/>
          <p:cNvSpPr txBox="1">
            <a:spLocks noChangeArrowheads="1"/>
          </p:cNvSpPr>
          <p:nvPr/>
        </p:nvSpPr>
        <p:spPr bwMode="auto">
          <a:xfrm>
            <a:off x="3124200" y="838200"/>
            <a:ext cx="2590800" cy="2133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Always become familiar with a chat room before you take part in a discussion.  You need to do this to learn the basic rules and the kinds of topics discussed in the chat room.  If the chat room topics cannot be openly discussed with your friends or parents, you should stay out of the chat room</a:t>
            </a: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Justified</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Left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Center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Right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41. What type of alignment is used in the paragraph below?</a:t>
            </a:r>
            <a:br>
              <a:rPr lang="en-US" sz="2800" dirty="0" smtClean="0"/>
            </a:br>
            <a:r>
              <a:rPr lang="en-US" dirty="0" smtClean="0"/>
              <a:t/>
            </a:r>
            <a:br>
              <a:rPr lang="en-US" dirty="0" smtClean="0"/>
            </a:br>
            <a:r>
              <a:rPr lang="en-US" dirty="0" smtClean="0"/>
              <a:t> </a:t>
            </a:r>
          </a:p>
        </p:txBody>
      </p:sp>
      <p:sp>
        <p:nvSpPr>
          <p:cNvPr id="11" name="Text Box 2"/>
          <p:cNvSpPr txBox="1">
            <a:spLocks noChangeArrowheads="1"/>
          </p:cNvSpPr>
          <p:nvPr/>
        </p:nvSpPr>
        <p:spPr bwMode="auto">
          <a:xfrm>
            <a:off x="3124200" y="838200"/>
            <a:ext cx="2590800" cy="2133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Always become familiar with a chat room before you take part in a discussion.  You need to do this to learn the basic rules and the kinds of topics discussed in the chat room.  If the chat room topics cannot be openly discussed with your friends or parents, you should stay out of the chat room</a:t>
            </a: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Justified</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Left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Center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Right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42. What type of alignment is used in the paragraph below?</a:t>
            </a:r>
            <a:br>
              <a:rPr lang="en-US" sz="2800" dirty="0" smtClean="0"/>
            </a:br>
            <a:r>
              <a:rPr lang="en-US" dirty="0" smtClean="0"/>
              <a:t/>
            </a:r>
            <a:br>
              <a:rPr lang="en-US" dirty="0" smtClean="0"/>
            </a:br>
            <a:r>
              <a:rPr lang="en-US" dirty="0" smtClean="0"/>
              <a:t> </a:t>
            </a:r>
          </a:p>
        </p:txBody>
      </p:sp>
      <p:sp>
        <p:nvSpPr>
          <p:cNvPr id="8" name="Text Box 3"/>
          <p:cNvSpPr txBox="1">
            <a:spLocks noChangeArrowheads="1"/>
          </p:cNvSpPr>
          <p:nvPr/>
        </p:nvSpPr>
        <p:spPr bwMode="auto">
          <a:xfrm>
            <a:off x="3200400" y="1219200"/>
            <a:ext cx="29718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Always become familiar with a chat room before you take part in a discussion.  You need to do this to learn the basic rules and the kinds of topics discussed in the chat room.  If the chat room topics cannot be openly discussed with your friends or parents, you should stay out of the chat room</a:t>
            </a: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Justified</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Left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Center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Right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42. What type of alignment is used in the paragraph below?</a:t>
            </a:r>
            <a:br>
              <a:rPr lang="en-US" sz="2800" dirty="0" smtClean="0"/>
            </a:br>
            <a:r>
              <a:rPr lang="en-US" dirty="0" smtClean="0"/>
              <a:t/>
            </a:r>
            <a:br>
              <a:rPr lang="en-US" dirty="0" smtClean="0"/>
            </a:br>
            <a:r>
              <a:rPr lang="en-US" dirty="0" smtClean="0"/>
              <a:t> </a:t>
            </a:r>
          </a:p>
        </p:txBody>
      </p:sp>
      <p:sp>
        <p:nvSpPr>
          <p:cNvPr id="8" name="Text Box 3"/>
          <p:cNvSpPr txBox="1">
            <a:spLocks noChangeArrowheads="1"/>
          </p:cNvSpPr>
          <p:nvPr/>
        </p:nvSpPr>
        <p:spPr bwMode="auto">
          <a:xfrm>
            <a:off x="3200400" y="1219200"/>
            <a:ext cx="2971800" cy="2057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Always become familiar with a chat room before you take part in a discussion.  You need to do this to learn the basic rules and the kinds of topics discussed in the chat room.  If the chat room topics cannot be openly discussed with your friends or parents, you should stay out of the chat room</a:t>
            </a:r>
            <a:endParaRPr kumimoji="0" lang="en-US" sz="36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Justified</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Left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Center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Right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43. What type of alignment is used in the paragraph below?</a:t>
            </a:r>
            <a:br>
              <a:rPr lang="en-US" sz="2800" dirty="0" smtClean="0"/>
            </a:br>
            <a:r>
              <a:rPr lang="en-US" dirty="0" smtClean="0"/>
              <a:t/>
            </a:r>
            <a:br>
              <a:rPr lang="en-US" dirty="0" smtClean="0"/>
            </a:br>
            <a:r>
              <a:rPr lang="en-US" dirty="0" smtClean="0"/>
              <a:t> </a:t>
            </a:r>
          </a:p>
        </p:txBody>
      </p:sp>
      <p:sp>
        <p:nvSpPr>
          <p:cNvPr id="9" name="Text Box 4"/>
          <p:cNvSpPr txBox="1">
            <a:spLocks noChangeArrowheads="1"/>
          </p:cNvSpPr>
          <p:nvPr/>
        </p:nvSpPr>
        <p:spPr bwMode="auto">
          <a:xfrm>
            <a:off x="3200400" y="1447800"/>
            <a:ext cx="2895600" cy="1981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Always become familiar with a chat room before you take part in a discussion.  You need to do this to learn the basic rules and the kinds of topics discussed in the chat room.  If the chat room topics cannot be openly discussed with your friends or parents, you should stay out of the chat room</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solidFill>
            <a:srgbClr val="FF00FF"/>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Justified</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2400" b="1" dirty="0" smtClean="0">
                <a:solidFill>
                  <a:schemeClr val="bg1"/>
                </a:solidFill>
                <a:latin typeface="Arial" charset="0"/>
              </a:rPr>
              <a:t>Left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Center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Right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43. What type of alignment is used in the paragraph below?</a:t>
            </a:r>
            <a:br>
              <a:rPr lang="en-US" sz="2800" dirty="0" smtClean="0"/>
            </a:br>
            <a:r>
              <a:rPr lang="en-US" dirty="0" smtClean="0"/>
              <a:t/>
            </a:r>
            <a:br>
              <a:rPr lang="en-US" dirty="0" smtClean="0"/>
            </a:br>
            <a:r>
              <a:rPr lang="en-US" dirty="0" smtClean="0"/>
              <a:t> </a:t>
            </a:r>
          </a:p>
        </p:txBody>
      </p:sp>
      <p:sp>
        <p:nvSpPr>
          <p:cNvPr id="9" name="Text Box 4"/>
          <p:cNvSpPr txBox="1">
            <a:spLocks noChangeArrowheads="1"/>
          </p:cNvSpPr>
          <p:nvPr/>
        </p:nvSpPr>
        <p:spPr bwMode="auto">
          <a:xfrm>
            <a:off x="3200400" y="1447800"/>
            <a:ext cx="2895600" cy="1981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rPr>
              <a:t>Always become familiar with a chat room before you take part in a discussion.  You need to do this to learn the basic rules and the kinds of topics discussed in the chat room.  If the chat room topics cannot be openly discussed with your friends or parents, you should stay out of the chat room</a:t>
            </a:r>
            <a:endParaRPr kumimoji="0" lang="en-US" sz="32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All of the Above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OR</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AND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NOT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44</a:t>
            </a:r>
            <a:r>
              <a:rPr lang="en-US" dirty="0"/>
              <a:t>. Which one of the following Boolean Search Operators broadens (gives more results) a search?</a:t>
            </a:r>
            <a:r>
              <a:rPr lang="en-US" dirty="0" smtClean="0"/>
              <a:t/>
            </a:r>
            <a:br>
              <a:rPr lang="en-US" dirty="0" smtClean="0"/>
            </a:b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All of the Above</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OR</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AND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NOT</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44. Which one of the following Boolean Search Operators broadens (gives more results) a search?</a:t>
            </a:r>
            <a:br>
              <a:rPr lang="en-US" dirty="0" smtClean="0"/>
            </a:b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47244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D:  </a:t>
            </a:r>
            <a:r>
              <a:rPr lang="en-US">
                <a:solidFill>
                  <a:schemeClr val="bg1"/>
                </a:solidFill>
                <a:latin typeface="Arial" charset="0"/>
              </a:rPr>
              <a:t>Platform</a:t>
            </a:r>
            <a:endParaRPr lang="en-US">
              <a:solidFill>
                <a:schemeClr val="bg1"/>
              </a:solidFill>
            </a:endParaRPr>
          </a:p>
        </p:txBody>
      </p:sp>
      <p:sp>
        <p:nvSpPr>
          <p:cNvPr id="21507"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a:t>A: </a:t>
            </a:r>
            <a:r>
              <a:rPr lang="en-US">
                <a:solidFill>
                  <a:schemeClr val="bg1"/>
                </a:solidFill>
                <a:latin typeface="Arial" charset="0"/>
              </a:rPr>
              <a:t>Software</a:t>
            </a:r>
          </a:p>
        </p:txBody>
      </p:sp>
      <p:sp>
        <p:nvSpPr>
          <p:cNvPr id="21508" name="Rectangle 4"/>
          <p:cNvSpPr>
            <a:spLocks noChangeArrowheads="1"/>
          </p:cNvSpPr>
          <p:nvPr/>
        </p:nvSpPr>
        <p:spPr bwMode="auto">
          <a:xfrm>
            <a:off x="304800" y="51054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C:  </a:t>
            </a:r>
            <a:r>
              <a:rPr lang="en-US">
                <a:solidFill>
                  <a:schemeClr val="bg1"/>
                </a:solidFill>
                <a:latin typeface="Arial" charset="0"/>
              </a:rPr>
              <a:t>Applications</a:t>
            </a:r>
          </a:p>
        </p:txBody>
      </p:sp>
      <p:sp>
        <p:nvSpPr>
          <p:cNvPr id="21509" name="Rectangle 5"/>
          <p:cNvSpPr>
            <a:spLocks noChangeArrowheads="1"/>
          </p:cNvSpPr>
          <p:nvPr/>
        </p:nvSpPr>
        <p:spPr bwMode="auto">
          <a:xfrm>
            <a:off x="4724400" y="4038600"/>
            <a:ext cx="4038600" cy="685800"/>
          </a:xfrm>
          <a:prstGeom prst="rect">
            <a:avLst/>
          </a:prstGeom>
          <a:solidFill>
            <a:schemeClr val="tx2">
              <a:alpha val="50195"/>
            </a:schemeClr>
          </a:solidFill>
          <a:ln w="19050">
            <a:solidFill>
              <a:srgbClr val="3366FF"/>
            </a:solidFill>
            <a:miter lim="800000"/>
            <a:headEnd/>
            <a:tailEnd/>
          </a:ln>
        </p:spPr>
        <p:txBody>
          <a:bodyPr wrap="none" anchor="ctr"/>
          <a:lstStyle/>
          <a:p>
            <a:r>
              <a:rPr lang="en-US"/>
              <a:t>B:  </a:t>
            </a:r>
            <a:r>
              <a:rPr lang="en-US">
                <a:solidFill>
                  <a:schemeClr val="bg1"/>
                </a:solidFill>
                <a:latin typeface="Arial" charset="0"/>
              </a:rPr>
              <a:t>Hardware</a:t>
            </a:r>
          </a:p>
        </p:txBody>
      </p:sp>
      <p:sp>
        <p:nvSpPr>
          <p:cNvPr id="21510" name="Rectangle 6"/>
          <p:cNvSpPr>
            <a:spLocks noGrp="1" noChangeArrowheads="1"/>
          </p:cNvSpPr>
          <p:nvPr>
            <p:ph type="title" idx="4294967295"/>
          </p:nvPr>
        </p:nvSpPr>
        <p:spPr>
          <a:xfrm>
            <a:off x="609600" y="609600"/>
            <a:ext cx="7772400" cy="2438400"/>
          </a:xfrm>
        </p:spPr>
        <p:txBody>
          <a:bodyPr/>
          <a:lstStyle/>
          <a:p>
            <a:pPr algn="l" eaLnBrk="1" hangingPunct="1"/>
            <a:r>
              <a:rPr lang="en-US" smtClean="0">
                <a:latin typeface="Arial" charset="0"/>
              </a:rPr>
              <a:t>4.  Intangible set of instructions that tell the computer what to do.</a:t>
            </a:r>
            <a:endParaRPr lang="en-US" smtClean="0"/>
          </a:p>
        </p:txBody>
      </p:sp>
    </p:spTree>
  </p:cSld>
  <p:clrMapOvr>
    <a:masterClrMapping/>
  </p:clrMapOvr>
  <p:transition>
    <p:dissolv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Network</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ISP</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Search Engine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Web Browser</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45. A software program that allows you to view the internet is called ______________</a:t>
            </a:r>
            <a:br>
              <a:rPr lang="en-US" dirty="0" smtClean="0"/>
            </a:b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Network</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ISP</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Search Engine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Web Browser</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45. A software program that allows you to view the internet is called ______________</a:t>
            </a:r>
            <a:br>
              <a:rPr lang="en-US" dirty="0" smtClean="0"/>
            </a:b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Guidelines</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Ethics</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Laws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Morals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46. Standards of right and wrong behavior are referred to as _____________.</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Guidelines</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Ethics</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Laws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Morals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46. Standards of right and wrong behavior are referred to as _____________.</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Column</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Line</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Bar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Pie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47. Which chart would be best to show how data changes over time?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6482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Column</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solidFill>
            <a:srgbClr val="FF00FF"/>
          </a:solid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Line</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Bar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Pie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47. Which chart would be best to show how data changes over time?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Legend</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Title</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Y-Axis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X-Axis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48. Which chart element explains what the colors, patters, or symbols represent in a chart?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Legend</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Title</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Y-Axis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X-Axis</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48. Which chart element explains what the colors, patters, or symbols represent in a chart?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Column</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Line</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Bar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no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Pie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49. Which type of chart would be best for showing one piece of data in comparison to the whole?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4495800" y="5105400"/>
            <a:ext cx="4419600" cy="685800"/>
          </a:xfrm>
          <a:prstGeom prst="rect">
            <a:avLst/>
          </a:prstGeom>
          <a:noFill/>
          <a:ln w="19050">
            <a:solidFill>
              <a:srgbClr val="3366FF"/>
            </a:solidFill>
            <a:miter lim="800000"/>
            <a:headEnd/>
            <a:tailEnd/>
          </a:ln>
        </p:spPr>
        <p:txBody>
          <a:bodyPr wrap="none" anchor="ctr"/>
          <a:lstStyle/>
          <a:p>
            <a:r>
              <a:rPr lang="en-US" dirty="0"/>
              <a:t>D:  </a:t>
            </a:r>
            <a:r>
              <a:rPr lang="en-US" sz="2800" b="1" dirty="0" smtClean="0">
                <a:solidFill>
                  <a:schemeClr val="bg1"/>
                </a:solidFill>
                <a:latin typeface="Arial" charset="0"/>
              </a:rPr>
              <a:t>Column</a:t>
            </a:r>
            <a:endParaRPr lang="en-US" sz="2800" b="1" dirty="0">
              <a:solidFill>
                <a:schemeClr val="bg1"/>
              </a:solidFill>
              <a:latin typeface="Arial" charset="0"/>
            </a:endParaRPr>
          </a:p>
        </p:txBody>
      </p:sp>
      <p:sp>
        <p:nvSpPr>
          <p:cNvPr id="64515" name="Rectangle 3"/>
          <p:cNvSpPr>
            <a:spLocks noChangeArrowheads="1"/>
          </p:cNvSpPr>
          <p:nvPr/>
        </p:nvSpPr>
        <p:spPr bwMode="auto">
          <a:xfrm>
            <a:off x="304800" y="4038600"/>
            <a:ext cx="4038600" cy="685800"/>
          </a:xfrm>
          <a:prstGeom prst="rect">
            <a:avLst/>
          </a:prstGeom>
          <a:noFill/>
          <a:ln w="19050">
            <a:solidFill>
              <a:srgbClr val="3366FF"/>
            </a:solidFill>
            <a:miter lim="800000"/>
            <a:headEnd/>
            <a:tailEnd/>
          </a:ln>
        </p:spPr>
        <p:txBody>
          <a:bodyPr wrap="none" anchor="ctr"/>
          <a:lstStyle/>
          <a:p>
            <a:r>
              <a:rPr lang="en-US" dirty="0"/>
              <a:t>A</a:t>
            </a:r>
            <a:r>
              <a:rPr lang="en-US" dirty="0" smtClean="0"/>
              <a:t>:  </a:t>
            </a:r>
            <a:r>
              <a:rPr lang="en-US" sz="3200" b="1" dirty="0" smtClean="0">
                <a:solidFill>
                  <a:schemeClr val="bg1"/>
                </a:solidFill>
                <a:latin typeface="Arial" charset="0"/>
              </a:rPr>
              <a:t>Line</a:t>
            </a:r>
            <a:r>
              <a:rPr lang="en-US" sz="2400" b="1" dirty="0" smtClean="0">
                <a:solidFill>
                  <a:schemeClr val="bg1"/>
                </a:solidFill>
                <a:latin typeface="Arial" charset="0"/>
              </a:rPr>
              <a:t>	</a:t>
            </a:r>
            <a:r>
              <a:rPr lang="en-US" sz="3200" b="1" dirty="0" smtClean="0">
                <a:solidFill>
                  <a:schemeClr val="bg1"/>
                </a:solidFill>
                <a:latin typeface="Arial" charset="0"/>
              </a:rPr>
              <a:t>	</a:t>
            </a:r>
            <a:endParaRPr lang="en-US" sz="3200" b="1" dirty="0">
              <a:solidFill>
                <a:schemeClr val="bg1"/>
              </a:solidFill>
            </a:endParaRPr>
          </a:p>
        </p:txBody>
      </p:sp>
      <p:sp>
        <p:nvSpPr>
          <p:cNvPr id="64516" name="Rectangle 4"/>
          <p:cNvSpPr>
            <a:spLocks noChangeArrowheads="1"/>
          </p:cNvSpPr>
          <p:nvPr/>
        </p:nvSpPr>
        <p:spPr bwMode="auto">
          <a:xfrm>
            <a:off x="304800" y="5105400"/>
            <a:ext cx="4038600" cy="685800"/>
          </a:xfrm>
          <a:prstGeom prst="rect">
            <a:avLst/>
          </a:prstGeom>
          <a:noFill/>
          <a:ln w="19050">
            <a:solidFill>
              <a:srgbClr val="3366FF"/>
            </a:solidFill>
            <a:miter lim="800000"/>
            <a:headEnd/>
            <a:tailEnd/>
          </a:ln>
        </p:spPr>
        <p:txBody>
          <a:bodyPr wrap="none" anchor="ctr"/>
          <a:lstStyle/>
          <a:p>
            <a:r>
              <a:rPr lang="en-US" dirty="0"/>
              <a:t>C: </a:t>
            </a:r>
            <a:r>
              <a:rPr lang="en-US" dirty="0" smtClean="0"/>
              <a:t> </a:t>
            </a:r>
            <a:r>
              <a:rPr lang="en-US" sz="3200" b="1" dirty="0" smtClean="0">
                <a:solidFill>
                  <a:schemeClr val="bg1"/>
                </a:solidFill>
                <a:latin typeface="Arial" charset="0"/>
              </a:rPr>
              <a:t>Bar		</a:t>
            </a:r>
            <a:endParaRPr lang="en-US" sz="3200" b="1" dirty="0">
              <a:solidFill>
                <a:schemeClr val="bg1"/>
              </a:solidFill>
              <a:latin typeface="Arial" charset="0"/>
            </a:endParaRPr>
          </a:p>
        </p:txBody>
      </p:sp>
      <p:sp>
        <p:nvSpPr>
          <p:cNvPr id="64517" name="Rectangle 5"/>
          <p:cNvSpPr>
            <a:spLocks noChangeArrowheads="1"/>
          </p:cNvSpPr>
          <p:nvPr/>
        </p:nvSpPr>
        <p:spPr bwMode="auto">
          <a:xfrm>
            <a:off x="4495800" y="4038600"/>
            <a:ext cx="4419600" cy="685800"/>
          </a:xfrm>
          <a:prstGeom prst="rect">
            <a:avLst/>
          </a:prstGeom>
          <a:solidFill>
            <a:srgbClr val="FF00FF"/>
          </a:solidFill>
          <a:ln w="19050">
            <a:solidFill>
              <a:srgbClr val="3366FF"/>
            </a:solidFill>
            <a:miter lim="800000"/>
            <a:headEnd/>
            <a:tailEnd/>
          </a:ln>
        </p:spPr>
        <p:txBody>
          <a:bodyPr wrap="none" anchor="ctr"/>
          <a:lstStyle/>
          <a:p>
            <a:r>
              <a:rPr lang="en-US" dirty="0"/>
              <a:t>B:  </a:t>
            </a:r>
            <a:r>
              <a:rPr lang="en-US" sz="2800" b="1" dirty="0" smtClean="0">
                <a:solidFill>
                  <a:schemeClr val="bg1"/>
                </a:solidFill>
                <a:latin typeface="Arial" charset="0"/>
              </a:rPr>
              <a:t>Pie</a:t>
            </a:r>
            <a:endParaRPr lang="en-US" sz="2800" b="1" dirty="0">
              <a:solidFill>
                <a:schemeClr val="bg1"/>
              </a:solidFill>
              <a:latin typeface="Arial" charset="0"/>
            </a:endParaRPr>
          </a:p>
        </p:txBody>
      </p:sp>
      <p:sp>
        <p:nvSpPr>
          <p:cNvPr id="64518" name="Rectangle 6"/>
          <p:cNvSpPr>
            <a:spLocks noGrp="1" noChangeArrowheads="1"/>
          </p:cNvSpPr>
          <p:nvPr>
            <p:ph type="title" idx="4294967295"/>
          </p:nvPr>
        </p:nvSpPr>
        <p:spPr>
          <a:xfrm>
            <a:off x="609600" y="304800"/>
            <a:ext cx="7772400" cy="1752600"/>
          </a:xfrm>
        </p:spPr>
        <p:txBody>
          <a:bodyPr/>
          <a:lstStyle/>
          <a:p>
            <a:pPr algn="l" eaLnBrk="1" hangingPunct="1"/>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dirty="0" smtClean="0"/>
              <a:t>49. Which type of chart would be best for showing one piece of data in comparison to the whole? </a:t>
            </a:r>
            <a:r>
              <a:rPr lang="en-US" sz="2800" dirty="0" smtClean="0"/>
              <a:t/>
            </a:r>
            <a:br>
              <a:rPr lang="en-US" sz="2800" dirty="0" smtClean="0"/>
            </a:br>
            <a:r>
              <a:rPr lang="en-US" dirty="0" smtClean="0"/>
              <a:t/>
            </a:r>
            <a:br>
              <a:rPr lang="en-US" dirty="0" smtClean="0"/>
            </a:br>
            <a:r>
              <a:rPr lang="en-US" dirty="0" smtClean="0"/>
              <a:t> </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FFCC00"/>
            </a:solidFill>
            <a:effectLst/>
            <a:latin typeface="Arial Black"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FFCC00"/>
            </a:solidFill>
            <a:effectLst/>
            <a:latin typeface="Arial Black"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1098</TotalTime>
  <Words>3158</Words>
  <Application>Microsoft Office PowerPoint</Application>
  <PresentationFormat>On-screen Show (4:3)</PresentationFormat>
  <Paragraphs>560</Paragraphs>
  <Slides>110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110</vt:i4>
      </vt:variant>
    </vt:vector>
  </HeadingPairs>
  <TitlesOfParts>
    <vt:vector size="116" baseType="lpstr">
      <vt:lpstr>Arial</vt:lpstr>
      <vt:lpstr>Arial Black</vt:lpstr>
      <vt:lpstr>Calibri</vt:lpstr>
      <vt:lpstr>Georgia</vt:lpstr>
      <vt:lpstr>Times New Roman</vt:lpstr>
      <vt:lpstr>Default Design</vt:lpstr>
      <vt:lpstr> </vt:lpstr>
      <vt:lpstr>1.  A mechanical apparatus that records data to and retrieves data from a storage medium.</vt:lpstr>
      <vt:lpstr>1.  A mechanical apparatus that records data to and retrieves data from a storage medium.</vt:lpstr>
      <vt:lpstr>2.  A virus designed to spread from computer to computer usually through e-mail</vt:lpstr>
      <vt:lpstr>2.  A virus designed to spread from computer to computer usually through e-mail</vt:lpstr>
      <vt:lpstr>3.  An interconnected group of computers that covers a large geographical area.</vt:lpstr>
      <vt:lpstr>3.  An interconnected group of computers that covers a large geographical area.</vt:lpstr>
      <vt:lpstr>4.  Intangible set of instructions that tell the computer what to do.</vt:lpstr>
      <vt:lpstr>4.  Intangible set of instructions that tell the computer what to do.</vt:lpstr>
      <vt:lpstr>5.  A component or equipment that expands a computer’s capabilities.</vt:lpstr>
      <vt:lpstr>5.  A component or equipment that expands a computer’s capabilities.</vt:lpstr>
      <vt:lpstr>6.  The underlying hardware and software of the computer system (PC or Mac)</vt:lpstr>
      <vt:lpstr>6.  The underlying hardware and software of the computer system (PC or Mac)</vt:lpstr>
      <vt:lpstr>7.  An interconnected group of computers and peripherals located within a limited area.</vt:lpstr>
      <vt:lpstr>7.  An interconnected group of computers and peripherals located within a limited area.</vt:lpstr>
      <vt:lpstr>8.  Brains of the computer.</vt:lpstr>
      <vt:lpstr>8.  Brains of the computer.</vt:lpstr>
      <vt:lpstr>9. The __________________ is the software that controls the overall functions of a computer. </vt:lpstr>
      <vt:lpstr>9. The __________________ is the software that controls the overall functions of a computer. </vt:lpstr>
      <vt:lpstr>10.  A virus that attaches to an application program, such as a game.</vt:lpstr>
      <vt:lpstr>10.  A virus that attaches to an application program, such as a game.</vt:lpstr>
      <vt:lpstr>11.  A type of software that helps you perform a specific task such as word processing.</vt:lpstr>
      <vt:lpstr>11.  A type of software that helps you perform a specific task such as word processing.</vt:lpstr>
      <vt:lpstr>12.  Any machine that accepts input, processes data, stores data and produces output.</vt:lpstr>
      <vt:lpstr>12.  Any machine that accepts input, processes data, stores data and produces output.</vt:lpstr>
      <vt:lpstr>13. What database object is used to display and summarize data?  </vt:lpstr>
      <vt:lpstr>13. What database object is used to display and summarize data? </vt:lpstr>
      <vt:lpstr>14.  Approximately 1 billion  bytes.</vt:lpstr>
      <vt:lpstr>14.  Approximately 1 billion  bytes.</vt:lpstr>
      <vt:lpstr>15. Which tool might be used to suggest words that have the same meaning to replace other words? </vt:lpstr>
      <vt:lpstr>15. Which tool might be used to suggest words that have the same meaning to replace other words? </vt:lpstr>
      <vt:lpstr>16. The person typing in WORD did not strike “enter” to move from line to line in this sentence. What feature causes text to move to the next line? </vt:lpstr>
      <vt:lpstr>16. The person typing in WORD did not strike “enter” to move from line to line in this sentence. What feature causes text to move to the next line? </vt:lpstr>
      <vt:lpstr>17. The sequence of events that occurs within a computer system when the user starts the computer.</vt:lpstr>
      <vt:lpstr>17. The sequence of events that occurs within a computer system when the user starts the computer.</vt:lpstr>
      <vt:lpstr> 18. Tangible, physical equipment that can be touched.</vt:lpstr>
      <vt:lpstr> 18. Tangible, physical equipment that can be touched.</vt:lpstr>
      <vt:lpstr> 19. What is the boundary of blank white space at the top, bottom, left, and right of the page?    </vt:lpstr>
      <vt:lpstr> 19. What is the boundary of blank white space at the top, bottom, left, and right of the page?    </vt:lpstr>
      <vt:lpstr> 20. Eight bits of information.</vt:lpstr>
      <vt:lpstr> 20. Eight bits of information.</vt:lpstr>
      <vt:lpstr> 21. Printers and monitors are types of  .</vt:lpstr>
      <vt:lpstr> 21. Printers and monitors are types of  .</vt:lpstr>
      <vt:lpstr> 22. What is a preset format for a document or file, used so that the format does not have to be recreated each time it is used.</vt:lpstr>
      <vt:lpstr> 22. What is a preset format for a document or file, used so that the format does not have to be recreated each time it is used.</vt:lpstr>
      <vt:lpstr>23. Computer’s memory that stores data and instructions but is lost when power is turned off.</vt:lpstr>
      <vt:lpstr>23. Computer’s memory that stores data and instructions but is lost when power is turned off.</vt:lpstr>
      <vt:lpstr>24. Computer’s memory that stores permanent instructions needed for computer operations.</vt:lpstr>
      <vt:lpstr>24. Computer’s memory that stores permanent instructions needed for computer operations.</vt:lpstr>
      <vt:lpstr>25. To keep your files organized, you create   .</vt:lpstr>
      <vt:lpstr>25. To keep your files organized, you create   .</vt:lpstr>
      <vt:lpstr>26. Each piece of information.</vt:lpstr>
      <vt:lpstr>26. Each piece of information.</vt:lpstr>
      <vt:lpstr>27. Graphic images or symbols that represent applications (programs), files, disk drives, documents, etc. </vt:lpstr>
      <vt:lpstr>27. Graphic images or symbols that represent applications (programs), files, disk drives, documents, etc. </vt:lpstr>
      <vt:lpstr>28. A method for representing numbers using only two digits,  0 and 1.</vt:lpstr>
      <vt:lpstr>28. A method for representing numbers using only two digits,  0 and 1.</vt:lpstr>
      <vt:lpstr>29. The case or box that contains the computer’s power supply, storage devices, main circuit board, processor, and memory.</vt:lpstr>
      <vt:lpstr>29. The case or box that contains the computer’s power supply, storage devices, main circuit board, processor, and memory.</vt:lpstr>
      <vt:lpstr>30. A unique identifying number assigned to each computer connected to the Internet.</vt:lpstr>
      <vt:lpstr>30. A unique identifying number assigned to each computer connected to the Internet.</vt:lpstr>
      <vt:lpstr>31. Method for searching databases consisting of logical operators such as AND, NOT, OR.</vt:lpstr>
      <vt:lpstr>31. Method for searching databases consisting of logical operators such as AND, NOT, OR.</vt:lpstr>
      <vt:lpstr>32. The selections that are in effect when a program is opened.</vt:lpstr>
      <vt:lpstr>32. The selections that are in effect when a program is opened.</vt:lpstr>
      <vt:lpstr>33. What is the name of a document connected to an e-mail? </vt:lpstr>
      <vt:lpstr>33. What is the name of a document connected to an e-mail? </vt:lpstr>
      <vt:lpstr>34. What is the term for unsolicited email sent to multiple users? </vt:lpstr>
      <vt:lpstr>34. What is the term for unsolicited email sent to multiple users? </vt:lpstr>
      <vt:lpstr>35. Which view in an electronic presentation displays only miniature versions of slides on the screen so that you can move &amp; arrange slides easily? </vt:lpstr>
      <vt:lpstr>35. Which view in an electronic presentation displays only miniature versions of slides on the screen so that you can move &amp; arrange slides easily? </vt:lpstr>
      <vt:lpstr>36. What is it called when you change from one slide to another in presentation software? </vt:lpstr>
      <vt:lpstr>36. What is it called when you change from one slide to another in presentation software? </vt:lpstr>
      <vt:lpstr>37. Approximately 1 million  bytes.</vt:lpstr>
      <vt:lpstr>37. Approximately 1 million  bytes.</vt:lpstr>
      <vt:lpstr>38. What is the system that links 2 or more computers? </vt:lpstr>
      <vt:lpstr>38. What is the system that links 2 or more computers? </vt:lpstr>
      <vt:lpstr>39. What is the term for switching between two or more open software programs?  </vt:lpstr>
      <vt:lpstr>39. What is the term for switching between two or more open software programs? </vt:lpstr>
      <vt:lpstr>40. Identify the line spacing used in the sample paragraph below.  </vt:lpstr>
      <vt:lpstr>40. Identify the line spacing used in the sample paragraph below.  </vt:lpstr>
      <vt:lpstr>41. What type of alignment is used in the paragraph below?   </vt:lpstr>
      <vt:lpstr>41. What type of alignment is used in the paragraph below?   </vt:lpstr>
      <vt:lpstr>42. What type of alignment is used in the paragraph below?   </vt:lpstr>
      <vt:lpstr>42. What type of alignment is used in the paragraph below?   </vt:lpstr>
      <vt:lpstr>43. What type of alignment is used in the paragraph below?   </vt:lpstr>
      <vt:lpstr>43. What type of alignment is used in the paragraph below?   </vt:lpstr>
      <vt:lpstr>     44. Which one of the following Boolean Search Operators broadens (gives more results) a search?    </vt:lpstr>
      <vt:lpstr>     44. Which one of the following Boolean Search Operators broadens (gives more results) a search?    </vt:lpstr>
      <vt:lpstr>     45. A software program that allows you to view the internet is called ______________    </vt:lpstr>
      <vt:lpstr>     45. A software program that allows you to view the internet is called ______________    </vt:lpstr>
      <vt:lpstr>     46. Standards of right and wrong behavior are referred to as _____________.   </vt:lpstr>
      <vt:lpstr>     46. Standards of right and wrong behavior are referred to as _____________.   </vt:lpstr>
      <vt:lpstr>     47. Which chart would be best to show how data changes over time?    </vt:lpstr>
      <vt:lpstr>     47. Which chart would be best to show how data changes over time?    </vt:lpstr>
      <vt:lpstr>     48. Which chart element explains what the colors, patters, or symbols represent in a chart?    </vt:lpstr>
      <vt:lpstr>     48. Which chart element explains what the colors, patters, or symbols represent in a chart?    </vt:lpstr>
      <vt:lpstr>     49. Which type of chart would be best for showing one piece of data in comparison to the whole?    </vt:lpstr>
      <vt:lpstr>     49. Which type of chart would be best for showing one piece of data in comparison to the whole?    </vt:lpstr>
      <vt:lpstr>     50. What is the term for a spreadsheet cell that is selected and ready to receive information?    </vt:lpstr>
      <vt:lpstr>     50. What is the term for a spreadsheet cell that is selected and ready to receive information?    </vt:lpstr>
      <vt:lpstr>     51. What is a mathematical equation that adds, subtracts, multiplies, or divides data in a spreadsheet?    </vt:lpstr>
      <vt:lpstr>     51. What is a mathematical equation that adds, subtracts, multiplies, or divides data in a spreadsheet?    </vt:lpstr>
      <vt:lpstr>     52. A cell reference that adjusts to a new position when it is copied is referred to as a(n) ____________ reference.   </vt:lpstr>
      <vt:lpstr>     52. A cell reference that adjusts to a new position when it is copied is referred to as a(n) ____________ reference.   </vt:lpstr>
      <vt:lpstr>     53. A cell reference that remains constant when it is copied is referred to as a(n) ____________ reference.   </vt:lpstr>
      <vt:lpstr>     53. A cell reference that remains constant when it is copied is referred to as a(n) ____________ reference.   </vt:lpstr>
      <vt:lpstr>     54. What VIEW  in PowerPoint is being shown below?    </vt:lpstr>
      <vt:lpstr>     54. What VIEW  in PowerPoint is being shown below?    </vt:lpstr>
      <vt:lpstr>Answers</vt:lpstr>
    </vt:vector>
  </TitlesOfParts>
  <Company>Lone Peak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Monica Earl</cp:lastModifiedBy>
  <cp:revision>99</cp:revision>
  <dcterms:created xsi:type="dcterms:W3CDTF">2001-11-13T17:55:29Z</dcterms:created>
  <dcterms:modified xsi:type="dcterms:W3CDTF">2015-05-15T17:53:16Z</dcterms:modified>
</cp:coreProperties>
</file>