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72" r:id="rId4"/>
    <p:sldId id="273" r:id="rId5"/>
    <p:sldId id="274" r:id="rId6"/>
    <p:sldId id="275" r:id="rId7"/>
    <p:sldId id="276" r:id="rId8"/>
    <p:sldId id="270" r:id="rId9"/>
    <p:sldId id="277" r:id="rId10"/>
    <p:sldId id="259" r:id="rId11"/>
    <p:sldId id="269" r:id="rId12"/>
    <p:sldId id="278" r:id="rId13"/>
    <p:sldId id="279" r:id="rId14"/>
    <p:sldId id="280" r:id="rId15"/>
    <p:sldId id="281" r:id="rId16"/>
    <p:sldId id="257" r:id="rId17"/>
    <p:sldId id="262" r:id="rId18"/>
    <p:sldId id="264" r:id="rId19"/>
    <p:sldId id="267" r:id="rId20"/>
    <p:sldId id="26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3" autoAdjust="0"/>
    <p:restoredTop sz="94660"/>
  </p:normalViewPr>
  <p:slideViewPr>
    <p:cSldViewPr>
      <p:cViewPr>
        <p:scale>
          <a:sx n="80" d="100"/>
          <a:sy n="80" d="100"/>
        </p:scale>
        <p:origin x="-888" y="-58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A76DD144-0B6A-45B2-849E-C14241C97972}" type="datetimeFigureOut">
              <a:rPr lang="en-US" smtClean="0"/>
              <a:t>1/23/2014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D84715F-72EE-4617-8674-9D68ED703C3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6DD144-0B6A-45B2-849E-C14241C97972}"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4715F-72EE-4617-8674-9D68ED703C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6DD144-0B6A-45B2-849E-C14241C97972}"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4715F-72EE-4617-8674-9D68ED703C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6DD144-0B6A-45B2-849E-C14241C97972}"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4715F-72EE-4617-8674-9D68ED703C3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6DD144-0B6A-45B2-849E-C14241C97972}"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4715F-72EE-4617-8674-9D68ED703C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76DD144-0B6A-45B2-849E-C14241C97972}"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4715F-72EE-4617-8674-9D68ED703C3E}"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76DD144-0B6A-45B2-849E-C14241C97972}" type="datetimeFigureOut">
              <a:rPr lang="en-US" smtClean="0"/>
              <a:t>1/23/2014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84715F-72EE-4617-8674-9D68ED703C3E}"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6DD144-0B6A-45B2-849E-C14241C97972}" type="datetimeFigureOut">
              <a:rPr lang="en-US" smtClean="0"/>
              <a:t>1/23/2014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84715F-72EE-4617-8674-9D68ED703C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DD144-0B6A-45B2-849E-C14241C97972}" type="datetimeFigureOut">
              <a:rPr lang="en-US" smtClean="0"/>
              <a:t>1/23/2014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84715F-72EE-4617-8674-9D68ED703C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A76DD144-0B6A-45B2-849E-C14241C97972}" type="datetimeFigureOut">
              <a:rPr lang="en-US" smtClean="0"/>
              <a:t>1/23/2014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DD84715F-72EE-4617-8674-9D68ED703C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A76DD144-0B6A-45B2-849E-C14241C97972}" type="datetimeFigureOut">
              <a:rPr lang="en-US" smtClean="0"/>
              <a:t>1/23/2014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DD84715F-72EE-4617-8674-9D68ED703C3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76DD144-0B6A-45B2-849E-C14241C97972}" type="datetimeFigureOut">
              <a:rPr lang="en-US" smtClean="0"/>
              <a:t>1/23/2014</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D84715F-72EE-4617-8674-9D68ED703C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webopedia.com/TERM/P/program.html" TargetMode="External"/><Relationship Id="rId3" Type="http://schemas.openxmlformats.org/officeDocument/2006/relationships/hyperlink" Target="http://www.webopedia.com/TERM/N/name.html" TargetMode="External"/><Relationship Id="rId7" Type="http://schemas.openxmlformats.org/officeDocument/2006/relationships/hyperlink" Target="http://www.webopedia.com/TERM/T/text_file.html" TargetMode="External"/><Relationship Id="rId2" Type="http://schemas.openxmlformats.org/officeDocument/2006/relationships/hyperlink" Target="http://www.webopedia.com/TERM/D/data.html" TargetMode="External"/><Relationship Id="rId1" Type="http://schemas.openxmlformats.org/officeDocument/2006/relationships/slideLayout" Target="../slideLayouts/slideLayout7.xml"/><Relationship Id="rId6" Type="http://schemas.openxmlformats.org/officeDocument/2006/relationships/hyperlink" Target="http://www.webopedia.com/TERM/C/computer.html" TargetMode="External"/><Relationship Id="rId11" Type="http://schemas.openxmlformats.org/officeDocument/2006/relationships/image" Target="../media/image9.png"/><Relationship Id="rId5" Type="http://schemas.openxmlformats.org/officeDocument/2006/relationships/hyperlink" Target="http://www.webopedia.com/TERM/S/store.html" TargetMode="External"/><Relationship Id="rId10" Type="http://schemas.openxmlformats.org/officeDocument/2006/relationships/hyperlink" Target="http://www.webopedia.com/TERM/T/text.html" TargetMode="External"/><Relationship Id="rId4" Type="http://schemas.openxmlformats.org/officeDocument/2006/relationships/hyperlink" Target="http://www.webopedia.com/TERM/F/filename.html" TargetMode="External"/><Relationship Id="rId9" Type="http://schemas.openxmlformats.org/officeDocument/2006/relationships/hyperlink" Target="http://www.webopedia.com/TERM/D/directory.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File Management</a:t>
            </a:r>
            <a:endParaRPr lang="en-US" dirty="0"/>
          </a:p>
        </p:txBody>
      </p:sp>
      <p:sp>
        <p:nvSpPr>
          <p:cNvPr id="3" name="Subtitle 2"/>
          <p:cNvSpPr>
            <a:spLocks noGrp="1"/>
          </p:cNvSpPr>
          <p:nvPr>
            <p:ph type="subTitle" idx="1"/>
          </p:nvPr>
        </p:nvSpPr>
        <p:spPr/>
        <p:txBody>
          <a:bodyPr/>
          <a:lstStyle/>
          <a:p>
            <a:r>
              <a:rPr lang="en-US" dirty="0" smtClean="0"/>
              <a:t>How to stay organized</a:t>
            </a:r>
            <a:endParaRPr lang="en-US" dirty="0"/>
          </a:p>
        </p:txBody>
      </p:sp>
    </p:spTree>
    <p:extLst>
      <p:ext uri="{BB962C8B-B14F-4D97-AF65-F5344CB8AC3E}">
        <p14:creationId xmlns:p14="http://schemas.microsoft.com/office/powerpoint/2010/main" val="3940854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Folders</a:t>
            </a:r>
            <a:endParaRPr lang="en-US" dirty="0"/>
          </a:p>
        </p:txBody>
      </p:sp>
      <p:sp>
        <p:nvSpPr>
          <p:cNvPr id="4" name="Content Placeholder 3"/>
          <p:cNvSpPr>
            <a:spLocks noGrp="1"/>
          </p:cNvSpPr>
          <p:nvPr>
            <p:ph sz="quarter" idx="13"/>
          </p:nvPr>
        </p:nvSpPr>
        <p:spPr>
          <a:xfrm>
            <a:off x="1298448" y="2121407"/>
            <a:ext cx="3200400" cy="2069593"/>
          </a:xfrm>
        </p:spPr>
        <p:txBody>
          <a:bodyPr>
            <a:normAutofit/>
          </a:bodyPr>
          <a:lstStyle/>
          <a:p>
            <a:r>
              <a:rPr lang="en-US" dirty="0" smtClean="0"/>
              <a:t>Go To Documents</a:t>
            </a:r>
          </a:p>
          <a:p>
            <a:r>
              <a:rPr lang="en-US" dirty="0" smtClean="0"/>
              <a:t>Right Click</a:t>
            </a:r>
          </a:p>
          <a:p>
            <a:r>
              <a:rPr lang="en-US" dirty="0" smtClean="0"/>
              <a:t>New Folder</a:t>
            </a:r>
          </a:p>
          <a:p>
            <a:r>
              <a:rPr lang="en-US" dirty="0" smtClean="0"/>
              <a:t>Name Folder</a:t>
            </a:r>
            <a:endParaRPr lang="en-US" dirty="0"/>
          </a:p>
        </p:txBody>
      </p:sp>
      <p:sp>
        <p:nvSpPr>
          <p:cNvPr id="2" name="Content Placeholder 1"/>
          <p:cNvSpPr>
            <a:spLocks noGrp="1"/>
          </p:cNvSpPr>
          <p:nvPr>
            <p:ph sz="quarter" idx="14"/>
          </p:nvPr>
        </p:nvSpPr>
        <p:spPr>
          <a:xfrm>
            <a:off x="4663440" y="2119313"/>
            <a:ext cx="3200400" cy="1919287"/>
          </a:xfrm>
        </p:spPr>
        <p:txBody>
          <a:bodyPr/>
          <a:lstStyle/>
          <a:p>
            <a:r>
              <a:rPr lang="en-US" dirty="0" smtClean="0"/>
              <a:t>Go to Documents</a:t>
            </a:r>
          </a:p>
          <a:p>
            <a:r>
              <a:rPr lang="en-US" dirty="0" smtClean="0"/>
              <a:t>Click New Folder</a:t>
            </a:r>
          </a:p>
          <a:p>
            <a:r>
              <a:rPr lang="en-US" dirty="0" smtClean="0"/>
              <a:t>Name Folder</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671010"/>
            <a:ext cx="3714750" cy="2128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5410200" y="3886200"/>
            <a:ext cx="609600" cy="381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6019800" y="2895600"/>
            <a:ext cx="1066800" cy="990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91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0" y="990601"/>
            <a:ext cx="6477000" cy="4080911"/>
            <a:chOff x="2705100" y="3558171"/>
            <a:chExt cx="4572000" cy="2670857"/>
          </a:xfrm>
        </p:grpSpPr>
        <p:sp>
          <p:nvSpPr>
            <p:cNvPr id="5" name="File"/>
            <p:cNvSpPr>
              <a:spLocks noEditPoints="1" noChangeArrowheads="1"/>
            </p:cNvSpPr>
            <p:nvPr/>
          </p:nvSpPr>
          <p:spPr bwMode="auto">
            <a:xfrm>
              <a:off x="2705100" y="3558171"/>
              <a:ext cx="609600" cy="391105"/>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3352800" y="3642731"/>
              <a:ext cx="3124200" cy="423008"/>
            </a:xfrm>
            <a:prstGeom prst="rect">
              <a:avLst/>
            </a:prstGeom>
            <a:noFill/>
          </p:spPr>
          <p:txBody>
            <a:bodyPr wrap="square" rtlCol="0">
              <a:spAutoFit/>
            </a:bodyPr>
            <a:lstStyle/>
            <a:p>
              <a:r>
                <a:rPr lang="en-US" sz="3600" dirty="0" smtClean="0"/>
                <a:t>Computer Technology</a:t>
              </a:r>
              <a:endParaRPr lang="en-US" sz="3600" dirty="0"/>
            </a:p>
          </p:txBody>
        </p:sp>
        <p:sp>
          <p:nvSpPr>
            <p:cNvPr id="7" name="File"/>
            <p:cNvSpPr>
              <a:spLocks noEditPoints="1" noChangeArrowheads="1"/>
            </p:cNvSpPr>
            <p:nvPr/>
          </p:nvSpPr>
          <p:spPr bwMode="auto">
            <a:xfrm>
              <a:off x="3358243" y="4083109"/>
              <a:ext cx="609600" cy="391105"/>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4114800" y="4138216"/>
              <a:ext cx="3124200" cy="382721"/>
            </a:xfrm>
            <a:prstGeom prst="rect">
              <a:avLst/>
            </a:prstGeom>
            <a:noFill/>
          </p:spPr>
          <p:txBody>
            <a:bodyPr wrap="square" rtlCol="0">
              <a:spAutoFit/>
            </a:bodyPr>
            <a:lstStyle/>
            <a:p>
              <a:r>
                <a:rPr lang="en-US" sz="3200" dirty="0" smtClean="0"/>
                <a:t>Word Processing</a:t>
              </a:r>
              <a:endParaRPr lang="en-US" sz="2800" dirty="0"/>
            </a:p>
          </p:txBody>
        </p:sp>
        <p:sp>
          <p:nvSpPr>
            <p:cNvPr id="9" name="File"/>
            <p:cNvSpPr>
              <a:spLocks noEditPoints="1" noChangeArrowheads="1"/>
            </p:cNvSpPr>
            <p:nvPr/>
          </p:nvSpPr>
          <p:spPr bwMode="auto">
            <a:xfrm>
              <a:off x="3358243" y="4626614"/>
              <a:ext cx="609600" cy="391105"/>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4114800" y="4681721"/>
              <a:ext cx="3124200" cy="382721"/>
            </a:xfrm>
            <a:prstGeom prst="rect">
              <a:avLst/>
            </a:prstGeom>
            <a:noFill/>
          </p:spPr>
          <p:txBody>
            <a:bodyPr wrap="square" rtlCol="0">
              <a:spAutoFit/>
            </a:bodyPr>
            <a:lstStyle/>
            <a:p>
              <a:r>
                <a:rPr lang="en-US" sz="3200" dirty="0" smtClean="0"/>
                <a:t>Spreadsheets</a:t>
              </a:r>
              <a:endParaRPr lang="en-US" dirty="0"/>
            </a:p>
          </p:txBody>
        </p:sp>
        <p:sp>
          <p:nvSpPr>
            <p:cNvPr id="11" name="File"/>
            <p:cNvSpPr>
              <a:spLocks noEditPoints="1" noChangeArrowheads="1"/>
            </p:cNvSpPr>
            <p:nvPr/>
          </p:nvSpPr>
          <p:spPr bwMode="auto">
            <a:xfrm>
              <a:off x="3358243" y="5181600"/>
              <a:ext cx="609600" cy="391105"/>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4114800" y="5236707"/>
              <a:ext cx="3124200" cy="382721"/>
            </a:xfrm>
            <a:prstGeom prst="rect">
              <a:avLst/>
            </a:prstGeom>
            <a:noFill/>
          </p:spPr>
          <p:txBody>
            <a:bodyPr wrap="square" rtlCol="0">
              <a:spAutoFit/>
            </a:bodyPr>
            <a:lstStyle/>
            <a:p>
              <a:r>
                <a:rPr lang="en-US" sz="3200" dirty="0" smtClean="0"/>
                <a:t>Presentations</a:t>
              </a:r>
              <a:endParaRPr lang="en-US" sz="3200" dirty="0"/>
            </a:p>
          </p:txBody>
        </p:sp>
        <p:sp>
          <p:nvSpPr>
            <p:cNvPr id="13" name="File"/>
            <p:cNvSpPr>
              <a:spLocks noEditPoints="1" noChangeArrowheads="1"/>
            </p:cNvSpPr>
            <p:nvPr/>
          </p:nvSpPr>
          <p:spPr bwMode="auto">
            <a:xfrm>
              <a:off x="3341914" y="5791199"/>
              <a:ext cx="609600" cy="391105"/>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4152900" y="5846307"/>
              <a:ext cx="3124200" cy="382721"/>
            </a:xfrm>
            <a:prstGeom prst="rect">
              <a:avLst/>
            </a:prstGeom>
            <a:noFill/>
          </p:spPr>
          <p:txBody>
            <a:bodyPr wrap="square" rtlCol="0">
              <a:spAutoFit/>
            </a:bodyPr>
            <a:lstStyle/>
            <a:p>
              <a:r>
                <a:rPr lang="en-US" sz="3200" dirty="0" smtClean="0"/>
                <a:t>Other</a:t>
              </a:r>
              <a:endParaRPr lang="en-US" sz="3200" dirty="0"/>
            </a:p>
          </p:txBody>
        </p:sp>
      </p:grpSp>
      <p:sp>
        <p:nvSpPr>
          <p:cNvPr id="3" name="Oval 2"/>
          <p:cNvSpPr/>
          <p:nvPr/>
        </p:nvSpPr>
        <p:spPr>
          <a:xfrm>
            <a:off x="1066800" y="609600"/>
            <a:ext cx="6934200" cy="1371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88745" y="1696862"/>
            <a:ext cx="6934200" cy="4170538"/>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953000" y="704618"/>
            <a:ext cx="2590800" cy="584775"/>
          </a:xfrm>
          <a:prstGeom prst="rect">
            <a:avLst/>
          </a:prstGeom>
          <a:noFill/>
        </p:spPr>
        <p:txBody>
          <a:bodyPr wrap="square" rtlCol="0">
            <a:spAutoFit/>
          </a:bodyPr>
          <a:lstStyle/>
          <a:p>
            <a:r>
              <a:rPr lang="en-US" sz="3200" b="1" dirty="0" smtClean="0">
                <a:solidFill>
                  <a:srgbClr val="FF0000"/>
                </a:solidFill>
              </a:rPr>
              <a:t>Folder</a:t>
            </a:r>
            <a:endParaRPr lang="en-US" sz="3200" b="1" dirty="0">
              <a:solidFill>
                <a:srgbClr val="FF0000"/>
              </a:solidFill>
            </a:endParaRPr>
          </a:p>
        </p:txBody>
      </p:sp>
      <p:sp>
        <p:nvSpPr>
          <p:cNvPr id="19" name="TextBox 18"/>
          <p:cNvSpPr txBox="1"/>
          <p:nvPr/>
        </p:nvSpPr>
        <p:spPr>
          <a:xfrm>
            <a:off x="4800600" y="4110147"/>
            <a:ext cx="2590800" cy="584775"/>
          </a:xfrm>
          <a:prstGeom prst="rect">
            <a:avLst/>
          </a:prstGeom>
          <a:noFill/>
        </p:spPr>
        <p:txBody>
          <a:bodyPr wrap="square" rtlCol="0">
            <a:spAutoFit/>
          </a:bodyPr>
          <a:lstStyle/>
          <a:p>
            <a:r>
              <a:rPr lang="en-US" sz="3200" b="1" dirty="0" smtClean="0">
                <a:solidFill>
                  <a:srgbClr val="00B050"/>
                </a:solidFill>
              </a:rPr>
              <a:t>Sub Folders</a:t>
            </a:r>
            <a:endParaRPr lang="en-US" sz="3200" b="1" dirty="0">
              <a:solidFill>
                <a:srgbClr val="00B050"/>
              </a:solidFill>
            </a:endParaRPr>
          </a:p>
        </p:txBody>
      </p:sp>
    </p:spTree>
    <p:extLst>
      <p:ext uri="{BB962C8B-B14F-4D97-AF65-F5344CB8AC3E}">
        <p14:creationId xmlns:p14="http://schemas.microsoft.com/office/powerpoint/2010/main" val="277932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delete File/Folder</a:t>
            </a:r>
            <a:endParaRPr lang="en-US" dirty="0"/>
          </a:p>
        </p:txBody>
      </p:sp>
      <p:sp>
        <p:nvSpPr>
          <p:cNvPr id="3" name="Content Placeholder 2"/>
          <p:cNvSpPr>
            <a:spLocks noGrp="1"/>
          </p:cNvSpPr>
          <p:nvPr>
            <p:ph sz="quarter" idx="13"/>
          </p:nvPr>
        </p:nvSpPr>
        <p:spPr>
          <a:xfrm>
            <a:off x="1298448" y="2121407"/>
            <a:ext cx="2892552" cy="3602736"/>
          </a:xfrm>
        </p:spPr>
        <p:txBody>
          <a:bodyPr/>
          <a:lstStyle/>
          <a:p>
            <a:pPr marL="457200" indent="-457200">
              <a:buFont typeface="+mj-lt"/>
              <a:buAutoNum type="arabicPeriod"/>
            </a:pPr>
            <a:r>
              <a:rPr lang="en-US" dirty="0" smtClean="0"/>
              <a:t>Right click while file is selected</a:t>
            </a:r>
          </a:p>
          <a:p>
            <a:pPr marL="457200" indent="-457200">
              <a:buFont typeface="+mj-lt"/>
              <a:buAutoNum type="arabicPeriod"/>
            </a:pPr>
            <a:r>
              <a:rPr lang="en-US" dirty="0" smtClean="0"/>
              <a:t>Delete</a:t>
            </a:r>
            <a:endParaRPr lang="en-US" dirty="0"/>
          </a:p>
        </p:txBody>
      </p:sp>
      <p:sp>
        <p:nvSpPr>
          <p:cNvPr id="4" name="Content Placeholder 3"/>
          <p:cNvSpPr>
            <a:spLocks noGrp="1"/>
          </p:cNvSpPr>
          <p:nvPr>
            <p:ph sz="quarter" idx="14"/>
          </p:nvPr>
        </p:nvSpPr>
        <p:spPr>
          <a:xfrm>
            <a:off x="4953000" y="2119313"/>
            <a:ext cx="2910840" cy="3605212"/>
          </a:xfrm>
        </p:spPr>
        <p:txBody>
          <a:bodyPr/>
          <a:lstStyle/>
          <a:p>
            <a:pPr marL="457200" indent="-457200">
              <a:buFont typeface="+mj-lt"/>
              <a:buAutoNum type="arabicPeriod"/>
            </a:pPr>
            <a:r>
              <a:rPr lang="en-US" dirty="0" smtClean="0"/>
              <a:t>Select File</a:t>
            </a:r>
          </a:p>
          <a:p>
            <a:pPr marL="457200" indent="-457200">
              <a:buFont typeface="+mj-lt"/>
              <a:buAutoNum type="arabicPeriod"/>
            </a:pPr>
            <a:r>
              <a:rPr lang="en-US" dirty="0" smtClean="0"/>
              <a:t>Click delete button on keyboard</a:t>
            </a:r>
            <a:endParaRPr lang="en-US" dirty="0"/>
          </a:p>
        </p:txBody>
      </p:sp>
      <p:sp>
        <p:nvSpPr>
          <p:cNvPr id="5" name="TextBox 4"/>
          <p:cNvSpPr txBox="1"/>
          <p:nvPr/>
        </p:nvSpPr>
        <p:spPr>
          <a:xfrm>
            <a:off x="3990109" y="2819400"/>
            <a:ext cx="990600" cy="584775"/>
          </a:xfrm>
          <a:prstGeom prst="rect">
            <a:avLst/>
          </a:prstGeom>
          <a:noFill/>
        </p:spPr>
        <p:txBody>
          <a:bodyPr wrap="square" rtlCol="0">
            <a:spAutoFit/>
          </a:bodyPr>
          <a:lstStyle/>
          <a:p>
            <a:pPr algn="ctr"/>
            <a:r>
              <a:rPr lang="en-US" sz="3200" b="1" dirty="0" smtClean="0">
                <a:solidFill>
                  <a:srgbClr val="FF0000"/>
                </a:solidFill>
              </a:rPr>
              <a:t>OR</a:t>
            </a:r>
            <a:endParaRPr lang="en-US" sz="3200" b="1" dirty="0">
              <a:solidFill>
                <a:srgbClr val="FF0000"/>
              </a:solidFill>
            </a:endParaRPr>
          </a:p>
        </p:txBody>
      </p:sp>
      <p:sp>
        <p:nvSpPr>
          <p:cNvPr id="6" name="TextBox 5"/>
          <p:cNvSpPr txBox="1"/>
          <p:nvPr/>
        </p:nvSpPr>
        <p:spPr>
          <a:xfrm>
            <a:off x="3429000" y="4419600"/>
            <a:ext cx="2438400" cy="1200329"/>
          </a:xfrm>
          <a:prstGeom prst="rect">
            <a:avLst/>
          </a:prstGeom>
          <a:noFill/>
        </p:spPr>
        <p:txBody>
          <a:bodyPr wrap="square" rtlCol="0">
            <a:spAutoFit/>
          </a:bodyPr>
          <a:lstStyle/>
          <a:p>
            <a:pPr marL="342900" indent="-342900">
              <a:buFont typeface="+mj-lt"/>
              <a:buAutoNum type="arabicPeriod"/>
            </a:pPr>
            <a:r>
              <a:rPr lang="en-US" sz="2400" dirty="0" smtClean="0"/>
              <a:t>Select File</a:t>
            </a:r>
          </a:p>
          <a:p>
            <a:pPr marL="342900" indent="-342900">
              <a:buFont typeface="+mj-lt"/>
              <a:buAutoNum type="arabicPeriod"/>
            </a:pPr>
            <a:r>
              <a:rPr lang="en-US" sz="2400" dirty="0" smtClean="0"/>
              <a:t>Click Organize</a:t>
            </a:r>
          </a:p>
          <a:p>
            <a:pPr marL="342900" indent="-342900">
              <a:buFont typeface="+mj-lt"/>
              <a:buAutoNum type="arabicPeriod"/>
            </a:pPr>
            <a:r>
              <a:rPr lang="en-US" sz="2400" dirty="0" smtClean="0"/>
              <a:t>Click Delete</a:t>
            </a:r>
            <a:endParaRPr lang="en-US" sz="2400" dirty="0"/>
          </a:p>
        </p:txBody>
      </p:sp>
    </p:spTree>
    <p:extLst>
      <p:ext uri="{BB962C8B-B14F-4D97-AF65-F5344CB8AC3E}">
        <p14:creationId xmlns:p14="http://schemas.microsoft.com/office/powerpoint/2010/main" val="3367941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rename file/folder</a:t>
            </a:r>
            <a:endParaRPr lang="en-US" dirty="0"/>
          </a:p>
        </p:txBody>
      </p:sp>
      <p:sp>
        <p:nvSpPr>
          <p:cNvPr id="3" name="Content Placeholder 2"/>
          <p:cNvSpPr>
            <a:spLocks noGrp="1"/>
          </p:cNvSpPr>
          <p:nvPr>
            <p:ph sz="quarter" idx="13"/>
          </p:nvPr>
        </p:nvSpPr>
        <p:spPr>
          <a:xfrm>
            <a:off x="1298448" y="2121407"/>
            <a:ext cx="2892552" cy="2069593"/>
          </a:xfrm>
        </p:spPr>
        <p:txBody>
          <a:bodyPr/>
          <a:lstStyle/>
          <a:p>
            <a:pPr marL="457200" indent="-457200">
              <a:buFont typeface="+mj-lt"/>
              <a:buAutoNum type="arabicPeriod"/>
            </a:pPr>
            <a:r>
              <a:rPr lang="en-US" dirty="0" smtClean="0"/>
              <a:t>Right click file/folder</a:t>
            </a:r>
          </a:p>
          <a:p>
            <a:pPr marL="457200" indent="-457200">
              <a:buFont typeface="+mj-lt"/>
              <a:buAutoNum type="arabicPeriod"/>
            </a:pPr>
            <a:r>
              <a:rPr lang="en-US" dirty="0" smtClean="0"/>
              <a:t>Select Rename</a:t>
            </a:r>
            <a:endParaRPr lang="en-US" dirty="0"/>
          </a:p>
        </p:txBody>
      </p:sp>
      <p:sp>
        <p:nvSpPr>
          <p:cNvPr id="4" name="Content Placeholder 3"/>
          <p:cNvSpPr>
            <a:spLocks noGrp="1"/>
          </p:cNvSpPr>
          <p:nvPr>
            <p:ph sz="quarter" idx="14"/>
          </p:nvPr>
        </p:nvSpPr>
        <p:spPr>
          <a:xfrm>
            <a:off x="4953000" y="2119313"/>
            <a:ext cx="2910840" cy="1690687"/>
          </a:xfrm>
        </p:spPr>
        <p:txBody>
          <a:bodyPr/>
          <a:lstStyle/>
          <a:p>
            <a:pPr marL="457200" indent="-457200">
              <a:buFont typeface="+mj-lt"/>
              <a:buAutoNum type="arabicPeriod"/>
            </a:pPr>
            <a:r>
              <a:rPr lang="en-US" dirty="0" smtClean="0"/>
              <a:t>Select File</a:t>
            </a:r>
          </a:p>
          <a:p>
            <a:pPr marL="457200" indent="-457200">
              <a:buFont typeface="+mj-lt"/>
              <a:buAutoNum type="arabicPeriod"/>
            </a:pPr>
            <a:r>
              <a:rPr lang="en-US" dirty="0" smtClean="0"/>
              <a:t>Click again on file;</a:t>
            </a:r>
            <a:endParaRPr lang="en-US" dirty="0"/>
          </a:p>
        </p:txBody>
      </p:sp>
      <p:sp>
        <p:nvSpPr>
          <p:cNvPr id="5" name="TextBox 4"/>
          <p:cNvSpPr txBox="1"/>
          <p:nvPr/>
        </p:nvSpPr>
        <p:spPr>
          <a:xfrm>
            <a:off x="3990109" y="2819400"/>
            <a:ext cx="990600" cy="584775"/>
          </a:xfrm>
          <a:prstGeom prst="rect">
            <a:avLst/>
          </a:prstGeom>
          <a:noFill/>
        </p:spPr>
        <p:txBody>
          <a:bodyPr wrap="square" rtlCol="0">
            <a:spAutoFit/>
          </a:bodyPr>
          <a:lstStyle/>
          <a:p>
            <a:pPr algn="ctr"/>
            <a:r>
              <a:rPr lang="en-US" sz="3200" b="1" dirty="0" smtClean="0">
                <a:solidFill>
                  <a:srgbClr val="FF0000"/>
                </a:solidFill>
              </a:rPr>
              <a:t>OR</a:t>
            </a:r>
            <a:endParaRPr lang="en-US" sz="3200" b="1"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4267200"/>
            <a:ext cx="331470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181600" y="4267200"/>
            <a:ext cx="2971800" cy="1200329"/>
          </a:xfrm>
          <a:prstGeom prst="rect">
            <a:avLst/>
          </a:prstGeom>
          <a:noFill/>
        </p:spPr>
        <p:txBody>
          <a:bodyPr wrap="square" rtlCol="0">
            <a:spAutoFit/>
          </a:bodyPr>
          <a:lstStyle/>
          <a:p>
            <a:pPr marL="342900" indent="-342900">
              <a:buFont typeface="+mj-lt"/>
              <a:buAutoNum type="arabicPeriod"/>
            </a:pPr>
            <a:r>
              <a:rPr lang="en-US" sz="2400" dirty="0" smtClean="0"/>
              <a:t>Select File</a:t>
            </a:r>
          </a:p>
          <a:p>
            <a:pPr marL="342900" indent="-342900">
              <a:buFont typeface="+mj-lt"/>
              <a:buAutoNum type="arabicPeriod"/>
            </a:pPr>
            <a:r>
              <a:rPr lang="en-US" sz="2400" dirty="0" smtClean="0"/>
              <a:t>Click Organize</a:t>
            </a:r>
          </a:p>
          <a:p>
            <a:pPr marL="342900" indent="-342900">
              <a:buFont typeface="+mj-lt"/>
              <a:buAutoNum type="arabicPeriod"/>
            </a:pPr>
            <a:r>
              <a:rPr lang="en-US" sz="2400" dirty="0" smtClean="0"/>
              <a:t>Click Rename</a:t>
            </a:r>
            <a:endParaRPr lang="en-US" sz="2400" dirty="0"/>
          </a:p>
        </p:txBody>
      </p:sp>
    </p:spTree>
    <p:extLst>
      <p:ext uri="{BB962C8B-B14F-4D97-AF65-F5344CB8AC3E}">
        <p14:creationId xmlns:p14="http://schemas.microsoft.com/office/powerpoint/2010/main" val="1075834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Extensions</a:t>
            </a:r>
            <a:endParaRPr lang="en-US" dirty="0"/>
          </a:p>
        </p:txBody>
      </p:sp>
      <p:sp>
        <p:nvSpPr>
          <p:cNvPr id="5" name="Content Placeholder 4"/>
          <p:cNvSpPr>
            <a:spLocks noGrp="1"/>
          </p:cNvSpPr>
          <p:nvPr>
            <p:ph idx="1"/>
          </p:nvPr>
        </p:nvSpPr>
        <p:spPr>
          <a:xfrm>
            <a:off x="1447800" y="1905000"/>
            <a:ext cx="6196405" cy="4281543"/>
          </a:xfrm>
        </p:spPr>
        <p:txBody>
          <a:bodyPr/>
          <a:lstStyle/>
          <a:p>
            <a:r>
              <a:rPr lang="en-US" dirty="0" smtClean="0"/>
              <a:t>the </a:t>
            </a:r>
            <a:r>
              <a:rPr lang="en-US" dirty="0"/>
              <a:t>last three or four characters after the period that make up an entire file name. The file extension helps the operating system determine which program on your computer the file is associated </a:t>
            </a:r>
            <a:r>
              <a:rPr lang="en-US" dirty="0" smtClean="0"/>
              <a:t>with.</a:t>
            </a:r>
          </a:p>
          <a:p>
            <a:r>
              <a:rPr lang="en-US" dirty="0" smtClean="0"/>
              <a:t>Examples</a:t>
            </a:r>
          </a:p>
          <a:p>
            <a:pPr lvl="1"/>
            <a:r>
              <a:rPr lang="en-US" dirty="0" smtClean="0"/>
              <a:t>.doc/.</a:t>
            </a:r>
            <a:r>
              <a:rPr lang="en-US" dirty="0" err="1" smtClean="0"/>
              <a:t>docx</a:t>
            </a:r>
            <a:r>
              <a:rPr lang="en-US" dirty="0" smtClean="0"/>
              <a:t> – Microsoft Word</a:t>
            </a:r>
          </a:p>
          <a:p>
            <a:pPr lvl="1"/>
            <a:r>
              <a:rPr lang="en-US" dirty="0" smtClean="0"/>
              <a:t>.</a:t>
            </a:r>
            <a:r>
              <a:rPr lang="en-US" dirty="0" err="1" smtClean="0"/>
              <a:t>ppt</a:t>
            </a:r>
            <a:r>
              <a:rPr lang="en-US" dirty="0" smtClean="0"/>
              <a:t>/.</a:t>
            </a:r>
            <a:r>
              <a:rPr lang="en-US" dirty="0" err="1" smtClean="0"/>
              <a:t>pptx</a:t>
            </a:r>
            <a:r>
              <a:rPr lang="en-US" dirty="0" smtClean="0"/>
              <a:t> – Microsoft PowerPoint</a:t>
            </a:r>
          </a:p>
          <a:p>
            <a:pPr lvl="1"/>
            <a:r>
              <a:rPr lang="en-US" dirty="0" smtClean="0"/>
              <a:t>.</a:t>
            </a:r>
            <a:r>
              <a:rPr lang="en-US" dirty="0" err="1" smtClean="0"/>
              <a:t>xls</a:t>
            </a:r>
            <a:r>
              <a:rPr lang="en-US" dirty="0" smtClean="0"/>
              <a:t>/.</a:t>
            </a:r>
            <a:r>
              <a:rPr lang="en-US" dirty="0" err="1" smtClean="0"/>
              <a:t>xlsx</a:t>
            </a:r>
            <a:r>
              <a:rPr lang="en-US" dirty="0" smtClean="0"/>
              <a:t> – Microsoft Excel</a:t>
            </a:r>
          </a:p>
          <a:p>
            <a:pPr lvl="1"/>
            <a:r>
              <a:rPr lang="en-US" dirty="0" smtClean="0"/>
              <a:t>.pdf – Portable Document File</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795520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Corruption</a:t>
            </a:r>
            <a:endParaRPr lang="en-US" dirty="0"/>
          </a:p>
        </p:txBody>
      </p:sp>
      <p:sp>
        <p:nvSpPr>
          <p:cNvPr id="3" name="Content Placeholder 2"/>
          <p:cNvSpPr>
            <a:spLocks noGrp="1"/>
          </p:cNvSpPr>
          <p:nvPr>
            <p:ph idx="1"/>
          </p:nvPr>
        </p:nvSpPr>
        <p:spPr/>
        <p:txBody>
          <a:bodyPr/>
          <a:lstStyle/>
          <a:p>
            <a:r>
              <a:rPr lang="en-US" dirty="0" smtClean="0"/>
              <a:t>Refers to a file that has been damaged in some way.</a:t>
            </a:r>
            <a:endParaRPr lang="en-US" dirty="0"/>
          </a:p>
        </p:txBody>
      </p:sp>
    </p:spTree>
    <p:extLst>
      <p:ext uri="{BB962C8B-B14F-4D97-AF65-F5344CB8AC3E}">
        <p14:creationId xmlns:p14="http://schemas.microsoft.com/office/powerpoint/2010/main" val="2015787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Multitasking</a:t>
            </a:r>
            <a:endParaRPr lang="en-US" dirty="0"/>
          </a:p>
        </p:txBody>
      </p:sp>
      <p:sp>
        <p:nvSpPr>
          <p:cNvPr id="9" name="Content Placeholder 8"/>
          <p:cNvSpPr>
            <a:spLocks noGrp="1"/>
          </p:cNvSpPr>
          <p:nvPr>
            <p:ph idx="1"/>
          </p:nvPr>
        </p:nvSpPr>
        <p:spPr>
          <a:xfrm>
            <a:off x="1463040" y="2119257"/>
            <a:ext cx="6196405" cy="1843143"/>
          </a:xfrm>
        </p:spPr>
        <p:txBody>
          <a:bodyPr/>
          <a:lstStyle/>
          <a:p>
            <a:r>
              <a:rPr lang="en-US" dirty="0" smtClean="0"/>
              <a:t>Working on 2 or more Programs at the same time.</a:t>
            </a:r>
            <a:endParaRPr lang="en-US" dirty="0"/>
          </a:p>
        </p:txBody>
      </p:sp>
    </p:spTree>
    <p:extLst>
      <p:ext uri="{BB962C8B-B14F-4D97-AF65-F5344CB8AC3E}">
        <p14:creationId xmlns:p14="http://schemas.microsoft.com/office/powerpoint/2010/main" val="3618660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Save/Save As</a:t>
            </a:r>
            <a:endParaRPr lang="en-US" dirty="0"/>
          </a:p>
        </p:txBody>
      </p:sp>
      <p:sp>
        <p:nvSpPr>
          <p:cNvPr id="6" name="Content Placeholder 5"/>
          <p:cNvSpPr>
            <a:spLocks noGrp="1"/>
          </p:cNvSpPr>
          <p:nvPr>
            <p:ph sz="quarter" idx="13"/>
          </p:nvPr>
        </p:nvSpPr>
        <p:spPr/>
        <p:txBody>
          <a:bodyPr/>
          <a:lstStyle/>
          <a:p>
            <a:r>
              <a:rPr lang="en-US" b="1" dirty="0" smtClean="0"/>
              <a:t>Save</a:t>
            </a:r>
            <a:r>
              <a:rPr lang="en-US" dirty="0" smtClean="0"/>
              <a:t>:</a:t>
            </a:r>
          </a:p>
          <a:p>
            <a:pPr lvl="1"/>
            <a:r>
              <a:rPr lang="en-US" dirty="0" smtClean="0"/>
              <a:t>Save in existing location.</a:t>
            </a:r>
          </a:p>
        </p:txBody>
      </p:sp>
      <p:sp>
        <p:nvSpPr>
          <p:cNvPr id="7" name="Content Placeholder 6"/>
          <p:cNvSpPr>
            <a:spLocks noGrp="1"/>
          </p:cNvSpPr>
          <p:nvPr>
            <p:ph sz="quarter" idx="14"/>
          </p:nvPr>
        </p:nvSpPr>
        <p:spPr/>
        <p:txBody>
          <a:bodyPr/>
          <a:lstStyle/>
          <a:p>
            <a:r>
              <a:rPr lang="en-US" b="1" dirty="0" smtClean="0"/>
              <a:t>Save As</a:t>
            </a:r>
            <a:r>
              <a:rPr lang="en-US" dirty="0" smtClean="0"/>
              <a:t>:</a:t>
            </a:r>
          </a:p>
          <a:p>
            <a:pPr lvl="1"/>
            <a:r>
              <a:rPr lang="en-US" dirty="0" smtClean="0"/>
              <a:t>Save in a new location or with a new name.</a:t>
            </a:r>
            <a:endParaRPr lang="en-US" dirty="0"/>
          </a:p>
        </p:txBody>
      </p:sp>
    </p:spTree>
    <p:extLst>
      <p:ext uri="{BB962C8B-B14F-4D97-AF65-F5344CB8AC3E}">
        <p14:creationId xmlns:p14="http://schemas.microsoft.com/office/powerpoint/2010/main" val="2674707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Select Files</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CTRL (Control)</a:t>
            </a:r>
          </a:p>
          <a:p>
            <a:pPr lvl="1"/>
            <a:r>
              <a:rPr lang="en-US" dirty="0" smtClean="0"/>
              <a:t>Selects files that are not adjacent to each other</a:t>
            </a:r>
          </a:p>
          <a:p>
            <a:pPr lvl="1"/>
            <a:endParaRPr lang="en-US" dirty="0"/>
          </a:p>
          <a:p>
            <a:r>
              <a:rPr lang="en-US" u="sng" dirty="0">
                <a:solidFill>
                  <a:srgbClr val="FF0000"/>
                </a:solidFill>
              </a:rPr>
              <a:t>Chapter2.doc</a:t>
            </a:r>
          </a:p>
          <a:p>
            <a:r>
              <a:rPr lang="en-US" dirty="0" smtClean="0"/>
              <a:t>Chapter3.doc</a:t>
            </a:r>
            <a:endParaRPr lang="en-US" dirty="0"/>
          </a:p>
          <a:p>
            <a:r>
              <a:rPr lang="en-US" u="sng" dirty="0" smtClean="0">
                <a:solidFill>
                  <a:srgbClr val="FF0000"/>
                </a:solidFill>
              </a:rPr>
              <a:t>Chapter4.doc</a:t>
            </a:r>
            <a:endParaRPr lang="en-US" u="sng" dirty="0">
              <a:solidFill>
                <a:srgbClr val="FF0000"/>
              </a:solidFill>
            </a:endParaRPr>
          </a:p>
          <a:p>
            <a:r>
              <a:rPr lang="en-US" dirty="0" smtClean="0"/>
              <a:t>Chapter5.doc</a:t>
            </a:r>
            <a:endParaRPr lang="en-US" dirty="0"/>
          </a:p>
          <a:p>
            <a:pPr lvl="1"/>
            <a:endParaRPr lang="en-US" dirty="0"/>
          </a:p>
        </p:txBody>
      </p:sp>
      <p:sp>
        <p:nvSpPr>
          <p:cNvPr id="4" name="Content Placeholder 3"/>
          <p:cNvSpPr>
            <a:spLocks noGrp="1"/>
          </p:cNvSpPr>
          <p:nvPr>
            <p:ph sz="quarter" idx="14"/>
          </p:nvPr>
        </p:nvSpPr>
        <p:spPr/>
        <p:txBody>
          <a:bodyPr/>
          <a:lstStyle/>
          <a:p>
            <a:r>
              <a:rPr lang="en-US" dirty="0" smtClean="0"/>
              <a:t>Shift</a:t>
            </a:r>
          </a:p>
          <a:p>
            <a:pPr lvl="1"/>
            <a:r>
              <a:rPr lang="en-US" dirty="0" smtClean="0"/>
              <a:t>Selects files that are adjacent to each other</a:t>
            </a:r>
          </a:p>
          <a:p>
            <a:r>
              <a:rPr lang="en-US" u="sng" dirty="0">
                <a:solidFill>
                  <a:srgbClr val="FF0000"/>
                </a:solidFill>
              </a:rPr>
              <a:t>Chapter2.doc</a:t>
            </a:r>
          </a:p>
          <a:p>
            <a:r>
              <a:rPr lang="en-US" u="sng" dirty="0">
                <a:solidFill>
                  <a:srgbClr val="FF0000"/>
                </a:solidFill>
              </a:rPr>
              <a:t>Chapter3.doc</a:t>
            </a:r>
          </a:p>
          <a:p>
            <a:r>
              <a:rPr lang="en-US" u="sng" dirty="0">
                <a:solidFill>
                  <a:srgbClr val="FF0000"/>
                </a:solidFill>
              </a:rPr>
              <a:t>Chapter4.doc</a:t>
            </a:r>
          </a:p>
          <a:p>
            <a:r>
              <a:rPr lang="en-US" u="sng" dirty="0">
                <a:solidFill>
                  <a:srgbClr val="FF0000"/>
                </a:solidFill>
              </a:rPr>
              <a:t>Chapter5.doc</a:t>
            </a:r>
          </a:p>
          <a:p>
            <a:endParaRPr lang="en-US" dirty="0"/>
          </a:p>
        </p:txBody>
      </p:sp>
    </p:spTree>
    <p:extLst>
      <p:ext uri="{BB962C8B-B14F-4D97-AF65-F5344CB8AC3E}">
        <p14:creationId xmlns:p14="http://schemas.microsoft.com/office/powerpoint/2010/main" val="126787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 calcmode="lin" valueType="num">
                                      <p:cBhvr additive="base">
                                        <p:cTn id="4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 calcmode="lin" valueType="num">
                                      <p:cBhvr additive="base">
                                        <p:cTn id="4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 calcmode="lin" valueType="num">
                                      <p:cBhvr additive="base">
                                        <p:cTn id="5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 calcmode="lin" valueType="num">
                                      <p:cBhvr additive="base">
                                        <p:cTn id="5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 calcmode="lin" valueType="num">
                                      <p:cBhvr additive="base">
                                        <p:cTn id="6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
                                            <p:txEl>
                                              <p:pRg st="5" end="5"/>
                                            </p:txEl>
                                          </p:spTgt>
                                        </p:tgtEl>
                                        <p:attrNameLst>
                                          <p:attrName>style.visibility</p:attrName>
                                        </p:attrNameLst>
                                      </p:cBhvr>
                                      <p:to>
                                        <p:strVal val="visible"/>
                                      </p:to>
                                    </p:set>
                                    <p:anim calcmode="lin" valueType="num">
                                      <p:cBhvr additive="base">
                                        <p:cTn id="6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CTRL</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7467600"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1854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Cluttered Bedroom</a:t>
            </a:r>
            <a:endParaRPr lang="en-US" dirty="0"/>
          </a:p>
        </p:txBody>
      </p:sp>
      <p:pic>
        <p:nvPicPr>
          <p:cNvPr id="7172" name="Picture 4" descr="http://talktodiana.files.wordpress.com/2012/03/clutter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2670" y="2269177"/>
            <a:ext cx="42672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242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a:t>
            </a:r>
            <a:endParaRPr lang="en-US" dirty="0"/>
          </a:p>
        </p:txBody>
      </p:sp>
      <p:sp>
        <p:nvSpPr>
          <p:cNvPr id="3" name="Content Placeholder 2"/>
          <p:cNvSpPr>
            <a:spLocks noGrp="1"/>
          </p:cNvSpPr>
          <p:nvPr>
            <p:ph sz="quarter" idx="13"/>
          </p:nvPr>
        </p:nvSpPr>
        <p:spPr/>
        <p:txBody>
          <a:bodyPr/>
          <a:lstStyle/>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1828800"/>
            <a:ext cx="752475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01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Organized Bedroom</a:t>
            </a:r>
            <a:endParaRPr lang="en-US" dirty="0"/>
          </a:p>
        </p:txBody>
      </p:sp>
      <p:pic>
        <p:nvPicPr>
          <p:cNvPr id="8194" name="Picture 2" descr="http://www.smartdecoratingideas.com/wp-content/uploads/2012/08/organized-bedr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7153275" cy="477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521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Where’s the Salt &amp; Pepper?</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133600"/>
            <a:ext cx="7315199"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87870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 found it. This is a lot easier.</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788" y="1828800"/>
            <a:ext cx="3376612" cy="43878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650889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problem with these photos?</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lphaUcPeriod"/>
            </a:pPr>
            <a:r>
              <a:rPr lang="en-US" sz="3600" dirty="0" smtClean="0"/>
              <a:t>They’re all gross.</a:t>
            </a:r>
          </a:p>
          <a:p>
            <a:pPr marL="457200" indent="-457200">
              <a:buFont typeface="+mj-lt"/>
              <a:buAutoNum type="alphaUcPeriod"/>
            </a:pPr>
            <a:r>
              <a:rPr lang="en-US" sz="3600" dirty="0" smtClean="0"/>
              <a:t>People are weird</a:t>
            </a:r>
          </a:p>
          <a:p>
            <a:pPr marL="457200" indent="-457200">
              <a:buFont typeface="+mj-lt"/>
              <a:buAutoNum type="alphaUcPeriod"/>
            </a:pPr>
            <a:r>
              <a:rPr lang="en-US" sz="3600" dirty="0" smtClean="0"/>
              <a:t>Organization is so much better</a:t>
            </a:r>
          </a:p>
          <a:p>
            <a:pPr marL="457200" indent="-457200">
              <a:buFont typeface="+mj-lt"/>
              <a:buAutoNum type="alphaUcPeriod"/>
            </a:pPr>
            <a:r>
              <a:rPr lang="en-US" sz="3600" dirty="0" smtClean="0"/>
              <a:t>They might be related to me</a:t>
            </a:r>
            <a:endParaRPr lang="en-US" sz="3600" dirty="0"/>
          </a:p>
        </p:txBody>
      </p:sp>
    </p:spTree>
    <p:extLst>
      <p:ext uri="{BB962C8B-B14F-4D97-AF65-F5344CB8AC3E}">
        <p14:creationId xmlns:p14="http://schemas.microsoft.com/office/powerpoint/2010/main" val="2187392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Job!</a:t>
            </a:r>
            <a:endParaRPr lang="en-US" dirty="0"/>
          </a:p>
        </p:txBody>
      </p:sp>
      <p:sp>
        <p:nvSpPr>
          <p:cNvPr id="3" name="Content Placeholder 2"/>
          <p:cNvSpPr>
            <a:spLocks noGrp="1"/>
          </p:cNvSpPr>
          <p:nvPr>
            <p:ph idx="1"/>
          </p:nvPr>
        </p:nvSpPr>
        <p:spPr/>
        <p:txBody>
          <a:bodyPr/>
          <a:lstStyle/>
          <a:p>
            <a:r>
              <a:rPr lang="en-US" dirty="0" smtClean="0"/>
              <a:t>Just like in real life organizing your things, organizing your files is very important.</a:t>
            </a:r>
          </a:p>
          <a:p>
            <a:endParaRPr lang="en-US" dirty="0"/>
          </a:p>
          <a:p>
            <a:r>
              <a:rPr lang="en-US" dirty="0" smtClean="0"/>
              <a:t>This is called </a:t>
            </a:r>
            <a:r>
              <a:rPr lang="en-US" b="1" dirty="0" smtClean="0"/>
              <a:t>File Management</a:t>
            </a:r>
          </a:p>
          <a:p>
            <a:endParaRPr lang="en-US" b="1" dirty="0"/>
          </a:p>
          <a:p>
            <a:r>
              <a:rPr lang="en-US" dirty="0" smtClean="0"/>
              <a:t>Organizing your Files into Folders will help you stay organized and your assignments will not get lost.</a:t>
            </a:r>
            <a:endParaRPr lang="en-US" dirty="0"/>
          </a:p>
        </p:txBody>
      </p:sp>
    </p:spTree>
    <p:extLst>
      <p:ext uri="{BB962C8B-B14F-4D97-AF65-F5344CB8AC3E}">
        <p14:creationId xmlns:p14="http://schemas.microsoft.com/office/powerpoint/2010/main" val="2141015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143000"/>
            <a:ext cx="6477000" cy="1754326"/>
          </a:xfrm>
          <a:prstGeom prst="rect">
            <a:avLst/>
          </a:prstGeom>
          <a:noFill/>
        </p:spPr>
        <p:txBody>
          <a:bodyPr wrap="square" rtlCol="0">
            <a:spAutoFit/>
          </a:bodyPr>
          <a:lstStyle/>
          <a:p>
            <a:r>
              <a:rPr lang="en-US" b="1" dirty="0" smtClean="0"/>
              <a:t>File</a:t>
            </a:r>
            <a:r>
              <a:rPr lang="en-US" b="1" dirty="0"/>
              <a:t>: A collection of </a:t>
            </a:r>
            <a:r>
              <a:rPr lang="en-US" b="1" dirty="0">
                <a:hlinkClick r:id="rId2"/>
              </a:rPr>
              <a:t>data</a:t>
            </a:r>
            <a:r>
              <a:rPr lang="en-US" b="1" dirty="0"/>
              <a:t> or information that has a </a:t>
            </a:r>
            <a:r>
              <a:rPr lang="en-US" b="1" dirty="0">
                <a:hlinkClick r:id="rId3"/>
              </a:rPr>
              <a:t>name</a:t>
            </a:r>
            <a:r>
              <a:rPr lang="en-US" b="1" dirty="0"/>
              <a:t>, called the </a:t>
            </a:r>
            <a:r>
              <a:rPr lang="en-US" b="1" dirty="0">
                <a:hlinkClick r:id="rId4"/>
              </a:rPr>
              <a:t>filename</a:t>
            </a:r>
            <a:r>
              <a:rPr lang="en-US" b="1" dirty="0"/>
              <a:t>. </a:t>
            </a:r>
            <a:r>
              <a:rPr lang="en-US" dirty="0"/>
              <a:t>Almost all information </a:t>
            </a:r>
            <a:r>
              <a:rPr lang="en-US" dirty="0">
                <a:hlinkClick r:id="rId5"/>
              </a:rPr>
              <a:t>stored</a:t>
            </a:r>
            <a:r>
              <a:rPr lang="en-US" dirty="0"/>
              <a:t> in a </a:t>
            </a:r>
            <a:r>
              <a:rPr lang="en-US" dirty="0">
                <a:hlinkClick r:id="rId6"/>
              </a:rPr>
              <a:t>computer</a:t>
            </a:r>
            <a:r>
              <a:rPr lang="en-US" dirty="0"/>
              <a:t> must be in a file. There are many different types of files: </a:t>
            </a:r>
            <a:r>
              <a:rPr lang="en-US" i="1" dirty="0"/>
              <a:t>data</a:t>
            </a:r>
            <a:r>
              <a:rPr lang="en-US" dirty="0"/>
              <a:t> </a:t>
            </a:r>
            <a:r>
              <a:rPr lang="en-US" i="1" dirty="0"/>
              <a:t>files, </a:t>
            </a:r>
            <a:r>
              <a:rPr lang="en-US" i="1" dirty="0">
                <a:hlinkClick r:id="rId7"/>
              </a:rPr>
              <a:t>text files </a:t>
            </a:r>
            <a:r>
              <a:rPr lang="en-US" i="1" dirty="0"/>
              <a:t>, </a:t>
            </a:r>
            <a:r>
              <a:rPr lang="en-US" i="1" dirty="0">
                <a:hlinkClick r:id="rId8"/>
              </a:rPr>
              <a:t>program </a:t>
            </a:r>
            <a:r>
              <a:rPr lang="en-US" i="1" dirty="0"/>
              <a:t>files, </a:t>
            </a:r>
            <a:r>
              <a:rPr lang="en-US" i="1" dirty="0">
                <a:hlinkClick r:id="rId9"/>
              </a:rPr>
              <a:t>directory </a:t>
            </a:r>
            <a:r>
              <a:rPr lang="en-US" i="1" dirty="0"/>
              <a:t>files,</a:t>
            </a:r>
            <a:r>
              <a:rPr lang="en-US" dirty="0"/>
              <a:t> and so on. Different types of files store different types of information. For example, program files store programs, whereas text files store </a:t>
            </a:r>
            <a:r>
              <a:rPr lang="en-US" dirty="0">
                <a:hlinkClick r:id="rId10"/>
              </a:rPr>
              <a:t>text</a:t>
            </a:r>
            <a:r>
              <a:rPr lang="en-US" dirty="0"/>
              <a:t>.  </a:t>
            </a:r>
          </a:p>
        </p:txBody>
      </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2971800"/>
            <a:ext cx="6581775"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057401" y="3886200"/>
            <a:ext cx="5972174" cy="2362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6705600" y="2897326"/>
            <a:ext cx="1143000" cy="159847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514112" y="2518305"/>
            <a:ext cx="1219200" cy="381000"/>
          </a:xfrm>
          <a:prstGeom prst="rect">
            <a:avLst/>
          </a:prstGeom>
          <a:noFill/>
        </p:spPr>
        <p:txBody>
          <a:bodyPr wrap="square" rtlCol="0">
            <a:spAutoFit/>
          </a:bodyPr>
          <a:lstStyle/>
          <a:p>
            <a:r>
              <a:rPr lang="en-US" dirty="0" smtClean="0"/>
              <a:t>Files</a:t>
            </a:r>
            <a:endParaRPr lang="en-US" dirty="0"/>
          </a:p>
        </p:txBody>
      </p:sp>
    </p:spTree>
    <p:extLst>
      <p:ext uri="{BB962C8B-B14F-4D97-AF65-F5344CB8AC3E}">
        <p14:creationId xmlns:p14="http://schemas.microsoft.com/office/powerpoint/2010/main" val="262405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066800"/>
            <a:ext cx="6172200" cy="923330"/>
          </a:xfrm>
          <a:prstGeom prst="rect">
            <a:avLst/>
          </a:prstGeom>
          <a:noFill/>
        </p:spPr>
        <p:txBody>
          <a:bodyPr wrap="square" rtlCol="0">
            <a:spAutoFit/>
          </a:bodyPr>
          <a:lstStyle/>
          <a:p>
            <a:r>
              <a:rPr lang="en-US" b="1" dirty="0" smtClean="0"/>
              <a:t>Folders: </a:t>
            </a:r>
            <a:r>
              <a:rPr lang="en-US" dirty="0" smtClean="0"/>
              <a:t>used to organized your files and other folders</a:t>
            </a:r>
          </a:p>
          <a:p>
            <a:endParaRPr lang="en-US" b="1" dirty="0" smtClean="0"/>
          </a:p>
          <a:p>
            <a:r>
              <a:rPr lang="en-US" b="1" dirty="0" smtClean="0"/>
              <a:t>Subfolder: </a:t>
            </a:r>
            <a:r>
              <a:rPr lang="en-US" dirty="0" smtClean="0"/>
              <a:t>folder inside another folder</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438399"/>
            <a:ext cx="2286000" cy="2690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2590800" y="2819400"/>
            <a:ext cx="2438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429000" y="3276600"/>
            <a:ext cx="2209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524497" y="3786774"/>
            <a:ext cx="2438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581400" y="4191000"/>
            <a:ext cx="2209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29200" y="2590800"/>
            <a:ext cx="2514600" cy="381000"/>
          </a:xfrm>
          <a:prstGeom prst="rect">
            <a:avLst/>
          </a:prstGeom>
          <a:noFill/>
        </p:spPr>
        <p:txBody>
          <a:bodyPr wrap="square" rtlCol="0">
            <a:spAutoFit/>
          </a:bodyPr>
          <a:lstStyle/>
          <a:p>
            <a:r>
              <a:rPr lang="en-US" dirty="0" smtClean="0"/>
              <a:t>Folder</a:t>
            </a:r>
            <a:endParaRPr lang="en-US" dirty="0"/>
          </a:p>
        </p:txBody>
      </p:sp>
      <p:sp>
        <p:nvSpPr>
          <p:cNvPr id="16" name="TextBox 15"/>
          <p:cNvSpPr txBox="1"/>
          <p:nvPr/>
        </p:nvSpPr>
        <p:spPr>
          <a:xfrm>
            <a:off x="5962897" y="3593305"/>
            <a:ext cx="2514600" cy="381000"/>
          </a:xfrm>
          <a:prstGeom prst="rect">
            <a:avLst/>
          </a:prstGeom>
          <a:noFill/>
        </p:spPr>
        <p:txBody>
          <a:bodyPr wrap="square" rtlCol="0">
            <a:spAutoFit/>
          </a:bodyPr>
          <a:lstStyle/>
          <a:p>
            <a:r>
              <a:rPr lang="en-US" dirty="0" smtClean="0"/>
              <a:t>Folder</a:t>
            </a:r>
            <a:endParaRPr lang="en-US" dirty="0"/>
          </a:p>
        </p:txBody>
      </p:sp>
      <p:sp>
        <p:nvSpPr>
          <p:cNvPr id="15" name="TextBox 14"/>
          <p:cNvSpPr txBox="1"/>
          <p:nvPr/>
        </p:nvSpPr>
        <p:spPr>
          <a:xfrm>
            <a:off x="5791200" y="3124200"/>
            <a:ext cx="2362200" cy="369332"/>
          </a:xfrm>
          <a:prstGeom prst="rect">
            <a:avLst/>
          </a:prstGeom>
          <a:noFill/>
        </p:spPr>
        <p:txBody>
          <a:bodyPr wrap="square" rtlCol="0">
            <a:spAutoFit/>
          </a:bodyPr>
          <a:lstStyle/>
          <a:p>
            <a:r>
              <a:rPr lang="en-US" dirty="0" smtClean="0"/>
              <a:t>Subfolder</a:t>
            </a:r>
            <a:endParaRPr lang="en-US" dirty="0"/>
          </a:p>
        </p:txBody>
      </p:sp>
      <p:sp>
        <p:nvSpPr>
          <p:cNvPr id="18" name="TextBox 17"/>
          <p:cNvSpPr txBox="1"/>
          <p:nvPr/>
        </p:nvSpPr>
        <p:spPr>
          <a:xfrm>
            <a:off x="5928755" y="4006334"/>
            <a:ext cx="2362200" cy="369332"/>
          </a:xfrm>
          <a:prstGeom prst="rect">
            <a:avLst/>
          </a:prstGeom>
          <a:noFill/>
        </p:spPr>
        <p:txBody>
          <a:bodyPr wrap="square" rtlCol="0">
            <a:spAutoFit/>
          </a:bodyPr>
          <a:lstStyle/>
          <a:p>
            <a:r>
              <a:rPr lang="en-US" dirty="0" smtClean="0"/>
              <a:t>Subfolder</a:t>
            </a:r>
            <a:endParaRPr lang="en-US" dirty="0"/>
          </a:p>
        </p:txBody>
      </p:sp>
    </p:spTree>
    <p:extLst>
      <p:ext uri="{BB962C8B-B14F-4D97-AF65-F5344CB8AC3E}">
        <p14:creationId xmlns:p14="http://schemas.microsoft.com/office/powerpoint/2010/main" val="410843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barn(inVertical)">
                                      <p:cBhvr>
                                        <p:cTn id="63" dur="500"/>
                                        <p:tgtEl>
                                          <p:spTgt spid="18"/>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barn(inVertical)">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5" grpId="0"/>
      <p:bldP spid="18"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1009</TotalTime>
  <Words>420</Words>
  <Application>Microsoft Office PowerPoint</Application>
  <PresentationFormat>On-screen Show (4:3)</PresentationFormat>
  <Paragraphs>92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Pushpin</vt:lpstr>
      <vt:lpstr>File Management</vt:lpstr>
      <vt:lpstr>Cluttered Bedroom</vt:lpstr>
      <vt:lpstr>Organized Bedroom</vt:lpstr>
      <vt:lpstr>Where’s the Salt &amp; Pepper?</vt:lpstr>
      <vt:lpstr>I found it. This is a lot easier.</vt:lpstr>
      <vt:lpstr>What is the problem with these photos?</vt:lpstr>
      <vt:lpstr>Good Job!</vt:lpstr>
      <vt:lpstr>PowerPoint Presentation</vt:lpstr>
      <vt:lpstr>PowerPoint Presentation</vt:lpstr>
      <vt:lpstr>Create Folders</vt:lpstr>
      <vt:lpstr>PowerPoint Presentation</vt:lpstr>
      <vt:lpstr>How to delete File/Folder</vt:lpstr>
      <vt:lpstr>How to rename file/folder</vt:lpstr>
      <vt:lpstr>File Extensions</vt:lpstr>
      <vt:lpstr>File Corruption</vt:lpstr>
      <vt:lpstr>Multitasking</vt:lpstr>
      <vt:lpstr>Save/Save As</vt:lpstr>
      <vt:lpstr>To Select Files</vt:lpstr>
      <vt:lpstr>CTRL</vt:lpstr>
      <vt:lpstr>Shift</vt:lpstr>
    </vt:vector>
  </TitlesOfParts>
  <Company>Utah Valley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 Management</dc:title>
  <dc:creator>lLehi High School</dc:creator>
  <cp:lastModifiedBy>Student</cp:lastModifiedBy>
  <cp:revision>42</cp:revision>
  <dcterms:created xsi:type="dcterms:W3CDTF">2012-01-19T15:05:05Z</dcterms:created>
  <dcterms:modified xsi:type="dcterms:W3CDTF">2014-01-23T19:20:41Z</dcterms:modified>
</cp:coreProperties>
</file>